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12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embeddings/oleObject9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embeddings/oleObject6.bin" ContentType="application/vnd.openxmlformats-officedocument.oleObject"/>
  <Default Extension="gif" ContentType="image/gif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oleObject10.bin" ContentType="application/vnd.openxmlformats-officedocument.oleObject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75" r:id="rId6"/>
    <p:sldId id="260" r:id="rId7"/>
    <p:sldId id="276" r:id="rId8"/>
    <p:sldId id="261" r:id="rId9"/>
    <p:sldId id="277" r:id="rId10"/>
    <p:sldId id="284" r:id="rId11"/>
    <p:sldId id="282" r:id="rId12"/>
    <p:sldId id="280" r:id="rId13"/>
    <p:sldId id="281" r:id="rId14"/>
    <p:sldId id="262" r:id="rId15"/>
    <p:sldId id="279" r:id="rId16"/>
    <p:sldId id="263" r:id="rId17"/>
    <p:sldId id="264" r:id="rId18"/>
    <p:sldId id="285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8" r:id="rId28"/>
    <p:sldId id="273" r:id="rId29"/>
    <p:sldId id="274" r:id="rId30"/>
    <p:sldId id="283" r:id="rId3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B00"/>
    <a:srgbClr val="81C052"/>
    <a:srgbClr val="A7DA9E"/>
    <a:srgbClr val="E8E8E8"/>
    <a:srgbClr val="B7FFAD"/>
    <a:srgbClr val="5BAB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32787"/>
    <p:restoredTop sz="94237" autoAdjust="0"/>
  </p:normalViewPr>
  <p:slideViewPr>
    <p:cSldViewPr>
      <p:cViewPr>
        <p:scale>
          <a:sx n="100" d="100"/>
          <a:sy n="100" d="100"/>
        </p:scale>
        <p:origin x="-48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E655F-1BAF-C74D-8067-B68E8E38A4BF}" type="datetimeFigureOut">
              <a:rPr lang="fr-FR" smtClean="0"/>
              <a:t>30/09/12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D58CE-1C33-304E-ABC9-1CE2BC3CF3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0B6A11-01CE-0840-85A7-F2BD48070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Informatique" TargetMode="External"/><Relationship Id="rId4" Type="http://schemas.openxmlformats.org/officeDocument/2006/relationships/hyperlink" Target="http://fr.wikipedia.org/wiki/Bases_de_donn%C3%A9es" TargetMode="External"/><Relationship Id="rId5" Type="http://schemas.openxmlformats.org/officeDocument/2006/relationships/hyperlink" Target="http://fr.wikipedia.org/wiki/Analyse_financi%C3%A8re" TargetMode="External"/><Relationship Id="rId6" Type="http://schemas.openxmlformats.org/officeDocument/2006/relationships/hyperlink" Target="http://fr.wikipedia.org/wiki/Informatique_d%C3%A9cisionnell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BAAF0-2CF5-1240-9825-85BAE4AE0698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6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94830-B3FE-B94B-8C13-E5DD40454384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17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En 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  <a:hlinkClick r:id="rId3" tooltip="Informatique"/>
              </a:rPr>
              <a:t>informatique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, et plus particulièrement dans le domaine des 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  <a:hlinkClick r:id="rId4" tooltip="Bases de données"/>
              </a:rPr>
              <a:t>bases de données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, le </a:t>
            </a:r>
            <a:r>
              <a:rPr lang="fr-FR" b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traitement analytique en ligne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 (anglais </a:t>
            </a:r>
            <a:r>
              <a:rPr lang="fr-FR" i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online analytical processing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 abr. </a:t>
            </a:r>
            <a:r>
              <a:rPr lang="fr-FR" i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OLAP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) est un type d'application informatique orienté vers l'analyse sur-le-champ d'informations selon plusieurs axes, dans le but d'obtenir des rapports de synthèse tels que ceux utilisés en 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  <a:hlinkClick r:id="rId5" tooltip="Analyse financière"/>
              </a:rPr>
              <a:t>analyse financière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. Les applications de type </a:t>
            </a:r>
            <a:r>
              <a:rPr lang="fr-FR" i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OLAP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 sont couramment utilisées en </a:t>
            </a:r>
            <a:r>
              <a:rPr lang="fr-FR" i="1" smtClean="0">
                <a:latin typeface="Arial" pitchFamily="-106" charset="0"/>
                <a:ea typeface="Arial" pitchFamily="-106" charset="0"/>
                <a:cs typeface="Arial" pitchFamily="-106" charset="0"/>
                <a:hlinkClick r:id="rId6" tooltip="Informatique décisionnelle"/>
              </a:rPr>
              <a:t>informatique décisionnelle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, dans le but d'aider la direction à avoir une vue transversale de l'activité d'une entreprise.</a:t>
            </a:r>
          </a:p>
          <a:p>
            <a:pPr eaLnBrk="1" hangingPunct="1"/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Data-</a:t>
            </a:r>
            <a:r>
              <a:rPr lang="fr-FR" i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stream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 management system (</a:t>
            </a:r>
            <a:r>
              <a:rPr lang="fr-FR" i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DSMS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) is a computer program that controls the maintenance and querying of data in data </a:t>
            </a:r>
            <a:r>
              <a:rPr lang="fr-FR" i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streams</a:t>
            </a:r>
            <a:endParaRPr lang="en-US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8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A223F-DE92-1546-8161-33630816291F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19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b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BLOB: Binary Large Objects</a:t>
            </a:r>
          </a:p>
          <a:p>
            <a:pPr eaLnBrk="1" hangingPunct="1"/>
            <a:endParaRPr lang="en-US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02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135C6-3A1E-8144-821D-D69E9A4ADE81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20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Un </a:t>
            </a:r>
            <a:r>
              <a:rPr lang="fr-FR" b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LIMS</a:t>
            </a:r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 abréviation de Laboratory Information Management System, est un progiciel de gestion des laboratoires. </a:t>
            </a:r>
            <a:endParaRPr lang="en-US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9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2A39C-2559-6A49-B818-20B14E8B5D7D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29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0" y="0"/>
            <a:ext cx="9144000" cy="2286000"/>
            <a:chOff x="0" y="0"/>
            <a:chExt cx="5760" cy="2544"/>
          </a:xfrm>
        </p:grpSpPr>
        <p:sp>
          <p:nvSpPr>
            <p:cNvPr id="4102" name="Rectangle 6" descr="aqbg"/>
            <p:cNvSpPr>
              <a:spLocks noChangeArrowheads="1"/>
            </p:cNvSpPr>
            <p:nvPr/>
          </p:nvSpPr>
          <p:spPr bwMode="auto">
            <a:xfrm>
              <a:off x="0" y="0"/>
              <a:ext cx="5760" cy="220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03" name="Group 7"/>
            <p:cNvGrpSpPr>
              <a:grpSpLocks/>
            </p:cNvGrpSpPr>
            <p:nvPr userDrawn="1"/>
          </p:nvGrpSpPr>
          <p:grpSpPr bwMode="auto">
            <a:xfrm>
              <a:off x="0" y="2208"/>
              <a:ext cx="5756" cy="240"/>
              <a:chOff x="0" y="768"/>
              <a:chExt cx="5760" cy="197"/>
            </a:xfrm>
          </p:grpSpPr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Times" charset="0"/>
                </a:endParaRPr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2" y="244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77777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4763" y="2209800"/>
            <a:ext cx="9139237" cy="74613"/>
          </a:xfrm>
          <a:prstGeom prst="rect">
            <a:avLst/>
          </a:prstGeom>
          <a:solidFill>
            <a:srgbClr val="777777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14F2B9-4DC1-104C-B910-61D1B2B8238C}" type="datetime1">
              <a:rPr lang="fr-FR" smtClean="0"/>
              <a:t>30/09/12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BA5A50-DBD4-1E40-814E-68266ED50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-22225"/>
            <a:ext cx="2228850" cy="61182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-22225"/>
            <a:ext cx="6534150" cy="61182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AE1FC4-4159-4740-83F3-5B1E7D2910E6}" type="datetime1">
              <a:rPr lang="fr-FR" smtClean="0"/>
              <a:t>30/09/12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B975C1-DBF0-ED4A-A179-E5EE95DEB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51ABEC-31AD-7844-A4FF-09DE4CAED49F}" type="datetime1">
              <a:rPr lang="fr-FR" smtClean="0"/>
              <a:t>30/09/12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4E5421-AEAB-5F4C-92E3-DA08DA969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2CB09C-9D75-5C42-A3D2-AA4A29BE868A}" type="datetime1">
              <a:rPr lang="fr-FR" smtClean="0"/>
              <a:t>30/09/12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AAAEF4-BFA0-B140-A2B4-E5D9E7954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264EDD-5AA8-3941-90FA-E9A9CAF74739}" type="datetime1">
              <a:rPr lang="fr-FR" smtClean="0"/>
              <a:t>30/09/12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916CCD-C952-3C4E-9FA7-DDBA723F5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ECBFDE-D67E-5F40-819A-681100D8AFB5}" type="datetime1">
              <a:rPr lang="fr-FR" smtClean="0"/>
              <a:t>30/09/12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0BD1D4-510A-E04A-B09D-AD40426C4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6A16A1-E8B8-CA41-B625-73960E1AACE0}" type="datetime1">
              <a:rPr lang="fr-FR" smtClean="0"/>
              <a:t>30/09/12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BFAEC7-015C-5A46-BB62-5EE7904B7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09E9FA-BC0F-0548-B7D1-46FC8AF1F7EF}" type="datetime1">
              <a:rPr lang="fr-FR" smtClean="0"/>
              <a:t>30/09/12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B34CE5-323E-0749-AF41-1352BEC40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8B7ED1-61CE-B548-8A19-8972168BE87B}" type="datetime1">
              <a:rPr lang="fr-FR" smtClean="0"/>
              <a:t>30/09/12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F00B6E-086F-3447-8807-2846E5592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1D81E3-908F-4E43-87DC-FB16D0D32557}" type="datetime1">
              <a:rPr lang="fr-FR" smtClean="0"/>
              <a:t>30/09/12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BE0240-7BC7-634E-9D86-33BBCEAD7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fld id="{C36D5C3D-2F8D-C749-9779-5E5606C67C6A}" type="datetime1">
              <a:rPr lang="fr-FR" smtClean="0"/>
              <a:t>30/09/12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629400"/>
            <a:ext cx="716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fr-FR" smtClean="0"/>
              <a:t>F. Desprez - Journées des mésocentres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934CB0F-BAED-1948-8938-90135B8D3B0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6350" y="530225"/>
            <a:ext cx="9137650" cy="79375"/>
            <a:chOff x="0" y="768"/>
            <a:chExt cx="5760" cy="197"/>
          </a:xfrm>
        </p:grpSpPr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 flipV="1">
              <a:off x="0" y="780"/>
              <a:ext cx="5760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828"/>
              <a:ext cx="5760" cy="11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4274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0" y="768"/>
              <a:ext cx="5760" cy="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tint val="5176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 flipV="1">
              <a:off x="0" y="942"/>
              <a:ext cx="5760" cy="2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tint val="4274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Times" charset="0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0" y="824"/>
              <a:ext cx="5760" cy="2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86" name="Rectangle 14" descr="aqbg"/>
          <p:cNvSpPr>
            <a:spLocks noChangeArrowheads="1"/>
          </p:cNvSpPr>
          <p:nvPr/>
        </p:nvSpPr>
        <p:spPr bwMode="auto">
          <a:xfrm>
            <a:off x="0" y="0"/>
            <a:ext cx="9144000" cy="53022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175" y="609600"/>
            <a:ext cx="9140825" cy="66675"/>
          </a:xfrm>
          <a:prstGeom prst="rect">
            <a:avLst/>
          </a:prstGeom>
          <a:gradFill rotWithShape="1">
            <a:gsLst>
              <a:gs pos="0">
                <a:srgbClr val="777777"/>
              </a:gs>
              <a:gs pos="100000">
                <a:srgbClr val="777777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4763" y="514350"/>
            <a:ext cx="9139237" cy="33338"/>
          </a:xfrm>
          <a:prstGeom prst="rect">
            <a:avLst/>
          </a:prstGeom>
          <a:solidFill>
            <a:srgbClr val="777777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2222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Grande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w"/>
        <a:defRPr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4" Type="http://schemas.openxmlformats.org/officeDocument/2006/relationships/oleObject" Target="../embeddings/oleObject11.bin"/><Relationship Id="rId15" Type="http://schemas.openxmlformats.org/officeDocument/2006/relationships/oleObject" Target="../embeddings/oleObject12.bin"/><Relationship Id="rId16" Type="http://schemas.openxmlformats.org/officeDocument/2006/relationships/oleObject" Target="../embeddings/oleObject13.bin"/><Relationship Id="rId17" Type="http://schemas.openxmlformats.org/officeDocument/2006/relationships/image" Target="../media/image38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a.gov/index.html" TargetMode="Externa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5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z="3300" dirty="0" smtClean="0"/>
              <a:t>Big </a:t>
            </a:r>
            <a:r>
              <a:rPr lang="en-US" sz="3300" dirty="0" smtClean="0"/>
              <a:t>Data</a:t>
            </a:r>
            <a:br>
              <a:rPr lang="en-US" sz="3300" dirty="0" smtClean="0"/>
            </a:br>
            <a:r>
              <a:rPr lang="en-US" sz="2000" dirty="0" smtClean="0"/>
              <a:t>Motivations, </a:t>
            </a:r>
            <a:r>
              <a:rPr lang="en-US" sz="2000" dirty="0" err="1" smtClean="0"/>
              <a:t>Etat</a:t>
            </a:r>
            <a:r>
              <a:rPr lang="en-US" sz="2000" dirty="0" smtClean="0"/>
              <a:t> des </a:t>
            </a:r>
            <a:r>
              <a:rPr lang="en-US" sz="2000" dirty="0" err="1" smtClean="0"/>
              <a:t>lieux</a:t>
            </a:r>
            <a:r>
              <a:rPr lang="en-US" sz="2000" dirty="0" smtClean="0"/>
              <a:t> et </a:t>
            </a:r>
            <a:r>
              <a:rPr lang="en-US" sz="2000" dirty="0" err="1" smtClean="0"/>
              <a:t>problématiques</a:t>
            </a:r>
            <a:r>
              <a:rPr lang="en-US" sz="2000" dirty="0" smtClean="0"/>
              <a:t> </a:t>
            </a:r>
            <a:r>
              <a:rPr lang="en-US" sz="2000" dirty="0" err="1" smtClean="0"/>
              <a:t>scientifiques</a:t>
            </a:r>
            <a:endParaRPr lang="en-US" sz="19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362200"/>
            <a:ext cx="2590800" cy="990600"/>
          </a:xfrm>
        </p:spPr>
        <p:txBody>
          <a:bodyPr/>
          <a:lstStyle/>
          <a:p>
            <a:r>
              <a:rPr lang="en-US" sz="1800" b="1" dirty="0" err="1"/>
              <a:t>Frédéric</a:t>
            </a:r>
            <a:r>
              <a:rPr lang="en-US" sz="1800" b="1" dirty="0"/>
              <a:t> Desprez</a:t>
            </a:r>
            <a:r>
              <a:rPr lang="en-US" sz="1800" dirty="0"/>
              <a:t> </a:t>
            </a:r>
          </a:p>
          <a:p>
            <a:r>
              <a:rPr lang="en-US" sz="1800" dirty="0"/>
              <a:t>LIP ENS Lyon / INRIA</a:t>
            </a:r>
            <a:endParaRPr lang="en-US" altLang="ja-JP" sz="1800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altLang="ja-JP" sz="1600" dirty="0" smtClean="0">
                <a:ea typeface="ＭＳ Ｐゴシック" charset="-128"/>
                <a:cs typeface="ＭＳ Ｐゴシック" charset="-128"/>
              </a:rPr>
              <a:t>Avalon Research </a:t>
            </a:r>
            <a:r>
              <a:rPr lang="en-US" altLang="ja-JP" sz="1600" dirty="0">
                <a:ea typeface="ＭＳ Ｐゴシック" charset="-128"/>
                <a:cs typeface="ＭＳ Ｐゴシック" charset="-128"/>
              </a:rPr>
              <a:t>Team</a:t>
            </a:r>
            <a:endParaRPr lang="en-US" sz="1800" dirty="0">
              <a:latin typeface="Arial" charset="0"/>
            </a:endParaRPr>
          </a:p>
        </p:txBody>
      </p:sp>
      <p:pic>
        <p:nvPicPr>
          <p:cNvPr id="2062" name="Picture 14" descr="visual_poe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2843286" cy="2209800"/>
          </a:xfrm>
          <a:prstGeom prst="rect">
            <a:avLst/>
          </a:prstGeom>
          <a:noFill/>
        </p:spPr>
      </p:pic>
      <p:pic>
        <p:nvPicPr>
          <p:cNvPr id="2064" name="Picture 16" descr="192ID_Cloud_OpenerArt_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81400"/>
            <a:ext cx="2133600" cy="21336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86100" y="236220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Time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Michel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Daydé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Time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Université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Toulouse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Times" charset="0"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INTP – IRIT - CNRS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0" y="236220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Time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Josiane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Mothe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Time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Université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Toulouse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Times" charset="0"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UTM – IRIT - CNRS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8600" y="6324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Transparents</a:t>
            </a:r>
            <a:r>
              <a:rPr lang="en-US" sz="1200" dirty="0" smtClean="0"/>
              <a:t> </a:t>
            </a:r>
            <a:r>
              <a:rPr lang="en-US" sz="1200" dirty="0" err="1" smtClean="0"/>
              <a:t>préparés</a:t>
            </a:r>
            <a:r>
              <a:rPr lang="en-US" sz="1200" dirty="0" smtClean="0"/>
              <a:t> avec G. </a:t>
            </a:r>
            <a:r>
              <a:rPr lang="en-US" sz="1200" dirty="0" err="1" smtClean="0"/>
              <a:t>Antoniu</a:t>
            </a:r>
            <a:r>
              <a:rPr lang="en-US" sz="1200" dirty="0" smtClean="0"/>
              <a:t> (INRIA Rennes Bretagne </a:t>
            </a:r>
            <a:r>
              <a:rPr lang="en-US" sz="1200" dirty="0" err="1" smtClean="0"/>
              <a:t>Atlantique</a:t>
            </a:r>
            <a:r>
              <a:rPr lang="en-US" sz="1200" dirty="0" smtClean="0"/>
              <a:t>), D. </a:t>
            </a:r>
            <a:r>
              <a:rPr lang="en-US" sz="1200" dirty="0" err="1" smtClean="0"/>
              <a:t>Boutigny</a:t>
            </a:r>
            <a:r>
              <a:rPr lang="en-US" sz="1200" dirty="0" smtClean="0"/>
              <a:t> et F. </a:t>
            </a:r>
            <a:r>
              <a:rPr lang="en-US" sz="1200" dirty="0" err="1" smtClean="0"/>
              <a:t>Suter</a:t>
            </a:r>
            <a:r>
              <a:rPr lang="en-US" sz="1200" dirty="0" smtClean="0"/>
              <a:t> (CC-IN2P3) et P. </a:t>
            </a:r>
            <a:r>
              <a:rPr lang="en-US" sz="1200" dirty="0" err="1" smtClean="0"/>
              <a:t>Valduriez</a:t>
            </a:r>
            <a:r>
              <a:rPr lang="en-US" sz="1200" dirty="0" smtClean="0"/>
              <a:t> (INRIA Sophia-</a:t>
            </a:r>
            <a:r>
              <a:rPr lang="en-US" sz="1200" dirty="0" err="1" smtClean="0"/>
              <a:t>Antipolis</a:t>
            </a:r>
            <a:r>
              <a:rPr lang="en-US" sz="1200" dirty="0" smtClean="0"/>
              <a:t> </a:t>
            </a:r>
            <a:r>
              <a:rPr lang="en-US" sz="1200" dirty="0" err="1" smtClean="0"/>
              <a:t>Méditerranée</a:t>
            </a:r>
            <a:r>
              <a:rPr lang="en-US" sz="1200" dirty="0" smtClean="0"/>
              <a:t>) </a:t>
            </a:r>
            <a:endParaRPr lang="en-US" sz="1200" dirty="0"/>
          </a:p>
        </p:txBody>
      </p:sp>
      <p:pic>
        <p:nvPicPr>
          <p:cNvPr id="9" name="Image 8" descr="Capture d’écran 2012-10-01 à 13.58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24200" y="3581400"/>
            <a:ext cx="2862693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BEC-31AD-7844-A4FF-09DE4CAED49F}" type="datetime1">
              <a:rPr lang="fr-FR" smtClean="0"/>
              <a:t>2/10/12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5421-AEAB-5F4C-92E3-DA08DA96904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Espace réservé du contenu 8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562600"/>
          </a:xfrm>
        </p:spPr>
        <p:txBody>
          <a:bodyPr>
            <a:normAutofit/>
          </a:bodyPr>
          <a:lstStyle/>
          <a:p>
            <a:r>
              <a:rPr lang="fr-FR" dirty="0" smtClean="0"/>
              <a:t>Taille du </a:t>
            </a:r>
            <a:r>
              <a:rPr lang="fr-FR" dirty="0" smtClean="0"/>
              <a:t>Web</a:t>
            </a:r>
          </a:p>
          <a:p>
            <a:pPr lvl="1"/>
            <a:r>
              <a:rPr lang="fr-FR" dirty="0" smtClean="0"/>
              <a:t>8,8 milliard de pages (sept. 2012)</a:t>
            </a:r>
          </a:p>
          <a:p>
            <a:pPr lvl="1"/>
            <a:r>
              <a:rPr lang="fr-FR" dirty="0" smtClean="0"/>
              <a:t>&gt; 50 milliard de pages indexées par Google, Yahoo! et Bing</a:t>
            </a:r>
            <a:endParaRPr lang="fr-FR" dirty="0"/>
          </a:p>
          <a:p>
            <a:r>
              <a:rPr lang="fr-FR" dirty="0" smtClean="0"/>
              <a:t>Google 86% du marché des moteurs de recherche</a:t>
            </a:r>
          </a:p>
          <a:p>
            <a:r>
              <a:rPr lang="fr-FR" dirty="0" smtClean="0"/>
              <a:t>Nombre de pages visitées par Google chaque </a:t>
            </a:r>
            <a:r>
              <a:rPr lang="fr-FR" dirty="0" smtClean="0"/>
              <a:t>jour </a:t>
            </a:r>
          </a:p>
          <a:p>
            <a:pPr lvl="1"/>
            <a:r>
              <a:rPr lang="fr-FR" dirty="0" smtClean="0"/>
              <a:t>7,2 </a:t>
            </a:r>
            <a:r>
              <a:rPr lang="fr-FR" dirty="0" smtClean="0"/>
              <a:t>milliard, </a:t>
            </a:r>
            <a:r>
              <a:rPr lang="fr-FR" dirty="0"/>
              <a:t>20 Po de données traitées chaque jour </a:t>
            </a:r>
          </a:p>
          <a:p>
            <a:r>
              <a:rPr lang="fr-FR" dirty="0" smtClean="0"/>
              <a:t>Nombre de recherches mensuelles Google par </a:t>
            </a:r>
            <a:r>
              <a:rPr lang="fr-FR" dirty="0" smtClean="0"/>
              <a:t>mois</a:t>
            </a:r>
            <a:endParaRPr lang="fr-FR" dirty="0" smtClean="0"/>
          </a:p>
          <a:p>
            <a:pPr lvl="1"/>
            <a:r>
              <a:rPr lang="fr-FR" dirty="0" smtClean="0"/>
              <a:t>87,8 </a:t>
            </a:r>
            <a:r>
              <a:rPr lang="fr-FR" dirty="0" smtClean="0"/>
              <a:t>milliard soit environ 34,000 requêtes par seconde</a:t>
            </a:r>
          </a:p>
          <a:p>
            <a:r>
              <a:rPr lang="fr-FR" dirty="0"/>
              <a:t>Chaque requête ⇔ valeurs propres d’une matrice de probabilité de transition (1 entre page i et j signifie l’existence d’un lien de i vers j) </a:t>
            </a:r>
            <a:endParaRPr lang="fr-FR" dirty="0" smtClean="0"/>
          </a:p>
          <a:p>
            <a:r>
              <a:rPr lang="fr-FR" dirty="0" smtClean="0"/>
              <a:t>Au </a:t>
            </a:r>
            <a:r>
              <a:rPr lang="fr-FR" dirty="0" smtClean="0"/>
              <a:t>total environ 450,000 serveurs en plus de 25 emplacements dans le monde entier (gros centre en Irlande par exemple), </a:t>
            </a:r>
            <a:r>
              <a:rPr lang="fr-FR" dirty="0"/>
              <a:t>Google data center in </a:t>
            </a:r>
            <a:r>
              <a:rPr lang="fr-FR" dirty="0" err="1"/>
              <a:t>Mountain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construit en 2005: 45,000 servers, 10 </a:t>
            </a:r>
            <a:r>
              <a:rPr lang="fr-FR" dirty="0" err="1" smtClean="0"/>
              <a:t>Mw</a:t>
            </a:r>
            <a:endParaRPr lang="fr-FR" sz="1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943600"/>
            <a:ext cx="1847895" cy="637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BEC-31AD-7844-A4FF-09DE4CAED49F}" type="datetime1">
              <a:rPr lang="fr-FR" smtClean="0"/>
              <a:t>1/10/12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5421-AEAB-5F4C-92E3-DA08DA96904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39200" cy="598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BEC-31AD-7844-A4FF-09DE4CAED49F}" type="datetime1">
              <a:rPr lang="fr-FR" smtClean="0"/>
              <a:t>1/10/12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5421-AEAB-5F4C-92E3-DA08DA96904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191500" cy="561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BEC-31AD-7844-A4FF-09DE4CAED49F}" type="datetime1">
              <a:rPr lang="fr-FR" smtClean="0"/>
              <a:t>1/10/12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5421-AEAB-5F4C-92E3-DA08DA96904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52400" y="381000"/>
            <a:ext cx="8991600" cy="5728745"/>
            <a:chOff x="96" y="144"/>
            <a:chExt cx="5520" cy="4063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416" y="2592"/>
              <a:ext cx="672" cy="336"/>
              <a:chOff x="2208" y="2592"/>
              <a:chExt cx="672" cy="336"/>
            </a:xfrm>
          </p:grpSpPr>
          <p:sp>
            <p:nvSpPr>
              <p:cNvPr id="131" name="Oval 5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672" cy="3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Text Box 6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672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omic Sans MS" charset="0"/>
                  </a:rPr>
                  <a:t>Tier2 Centre ~1 TIPS</a:t>
                </a:r>
              </a:p>
            </p:txBody>
          </p:sp>
        </p:grp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888" y="2016"/>
              <a:ext cx="86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584" y="2016"/>
              <a:ext cx="86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80" y="1104"/>
              <a:ext cx="163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44" y="144"/>
              <a:ext cx="547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4400">
                <a:solidFill>
                  <a:schemeClr val="tx2"/>
                </a:solidFill>
                <a:latin typeface="Times New Roman" charset="0"/>
              </a:endParaRPr>
            </a:p>
          </p:txBody>
        </p:sp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384"/>
              <a:ext cx="953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1872" y="720"/>
              <a:ext cx="912" cy="240"/>
              <a:chOff x="2400" y="1296"/>
              <a:chExt cx="912" cy="240"/>
            </a:xfrm>
          </p:grpSpPr>
          <p:sp>
            <p:nvSpPr>
              <p:cNvPr id="129" name="Rectangle 13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12" cy="240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Text Box 14"/>
              <p:cNvSpPr txBox="1">
                <a:spLocks noChangeArrowheads="1"/>
              </p:cNvSpPr>
              <p:nvPr/>
            </p:nvSpPr>
            <p:spPr bwMode="auto">
              <a:xfrm>
                <a:off x="2400" y="1344"/>
                <a:ext cx="912" cy="175"/>
              </a:xfrm>
              <a:prstGeom prst="rect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omic Sans MS" charset="0"/>
                  </a:rPr>
                  <a:t>Online System</a:t>
                </a:r>
              </a:p>
            </p:txBody>
          </p:sp>
        </p:grp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928" y="960"/>
              <a:ext cx="1248" cy="336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976" y="1009"/>
              <a:ext cx="1200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Offline Processor Farm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~20 TIPS</a:t>
              </a: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216" y="1488"/>
              <a:ext cx="1344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312" y="1579"/>
              <a:ext cx="110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CERN Computer Centre</a:t>
              </a: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432" y="2016"/>
              <a:ext cx="86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936" y="2063"/>
              <a:ext cx="81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FermiLab ~4 TIPS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80" y="2064"/>
              <a:ext cx="81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France Regional Centre </a:t>
              </a: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736" y="2016"/>
              <a:ext cx="86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736" y="2064"/>
              <a:ext cx="81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 Italy Regional Centre 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632" y="2064"/>
              <a:ext cx="81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latin typeface="Comic Sans MS" charset="0"/>
                </a:rPr>
                <a:t>Germany Regional Centre </a:t>
              </a: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280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184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5088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304" y="3216"/>
              <a:ext cx="624" cy="28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2400" y="3263"/>
              <a:ext cx="48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Institute</a:t>
              </a: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1872" y="3216"/>
              <a:ext cx="624" cy="28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1968" y="3263"/>
              <a:ext cx="48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Institute</a:t>
              </a: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1488" y="3216"/>
              <a:ext cx="624" cy="28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1584" y="3263"/>
              <a:ext cx="48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Institute</a:t>
              </a: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1200" y="3216"/>
              <a:ext cx="624" cy="28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1200" y="3215"/>
              <a:ext cx="62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Institute ~0.25TIPS</a:t>
              </a:r>
            </a:p>
          </p:txBody>
        </p:sp>
        <p:grpSp>
          <p:nvGrpSpPr>
            <p:cNvPr id="36" name="Group 36"/>
            <p:cNvGrpSpPr>
              <a:grpSpLocks/>
            </p:cNvGrpSpPr>
            <p:nvPr/>
          </p:nvGrpSpPr>
          <p:grpSpPr bwMode="auto">
            <a:xfrm>
              <a:off x="1152" y="3648"/>
              <a:ext cx="387" cy="336"/>
              <a:chOff x="3837" y="3216"/>
              <a:chExt cx="579" cy="480"/>
            </a:xfrm>
          </p:grpSpPr>
          <p:graphicFrame>
            <p:nvGraphicFramePr>
              <p:cNvPr id="126" name="Object 37"/>
              <p:cNvGraphicFramePr>
                <a:graphicFrameLocks noChangeAspect="1"/>
              </p:cNvGraphicFramePr>
              <p:nvPr/>
            </p:nvGraphicFramePr>
            <p:xfrm>
              <a:off x="3837" y="3216"/>
              <a:ext cx="579" cy="430"/>
            </p:xfrm>
            <a:graphic>
              <a:graphicData uri="http://schemas.openxmlformats.org/presentationml/2006/ole">
                <p:oleObj spid="_x0000_s706562" name="Bitmap Image" r:id="rId4" imgW="1920406" imgH="1836190" progId="">
                  <p:embed/>
                </p:oleObj>
              </a:graphicData>
            </a:graphic>
          </p:graphicFrame>
          <p:sp>
            <p:nvSpPr>
              <p:cNvPr id="127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91" y="3651"/>
                <a:ext cx="373" cy="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14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B2B2B2"/>
                    </a:solidFill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Pentium II 300 MHz</a:t>
                </a:r>
                <a:endParaRPr lang="en-US" sz="14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B2B2B2"/>
                  </a:solidFill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  <a:latin typeface="Arial Black"/>
                  <a:ea typeface="Arial Black"/>
                  <a:cs typeface="Arial Black"/>
                </a:endParaRPr>
              </a:p>
            </p:txBody>
          </p:sp>
          <p:graphicFrame>
            <p:nvGraphicFramePr>
              <p:cNvPr id="128" name="Object 39"/>
              <p:cNvGraphicFramePr>
                <a:graphicFrameLocks noChangeAspect="1"/>
              </p:cNvGraphicFramePr>
              <p:nvPr/>
            </p:nvGraphicFramePr>
            <p:xfrm>
              <a:off x="3927" y="3314"/>
              <a:ext cx="218" cy="136"/>
            </p:xfrm>
            <a:graphic>
              <a:graphicData uri="http://schemas.openxmlformats.org/presentationml/2006/ole">
                <p:oleObj spid="_x0000_s706563" name="Photo Editor Photo" r:id="rId5" imgW="4465707" imgH="3024762" progId="">
                  <p:embed/>
                </p:oleObj>
              </a:graphicData>
            </a:graphic>
          </p:graphicFrame>
        </p:grpSp>
        <p:grpSp>
          <p:nvGrpSpPr>
            <p:cNvPr id="37" name="Group 40"/>
            <p:cNvGrpSpPr>
              <a:grpSpLocks/>
            </p:cNvGrpSpPr>
            <p:nvPr/>
          </p:nvGrpSpPr>
          <p:grpSpPr bwMode="auto">
            <a:xfrm>
              <a:off x="1488" y="3696"/>
              <a:ext cx="387" cy="336"/>
              <a:chOff x="3837" y="3216"/>
              <a:chExt cx="579" cy="480"/>
            </a:xfrm>
          </p:grpSpPr>
          <p:graphicFrame>
            <p:nvGraphicFramePr>
              <p:cNvPr id="123" name="Object 41"/>
              <p:cNvGraphicFramePr>
                <a:graphicFrameLocks noChangeAspect="1"/>
              </p:cNvGraphicFramePr>
              <p:nvPr/>
            </p:nvGraphicFramePr>
            <p:xfrm>
              <a:off x="3837" y="3216"/>
              <a:ext cx="579" cy="430"/>
            </p:xfrm>
            <a:graphic>
              <a:graphicData uri="http://schemas.openxmlformats.org/presentationml/2006/ole">
                <p:oleObj spid="_x0000_s706564" name="Bitmap Image" r:id="rId6" imgW="1920406" imgH="1836190" progId="">
                  <p:embed/>
                </p:oleObj>
              </a:graphicData>
            </a:graphic>
          </p:graphicFrame>
          <p:sp>
            <p:nvSpPr>
              <p:cNvPr id="124" name="WordArt 4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91" y="3651"/>
                <a:ext cx="373" cy="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14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B2B2B2"/>
                    </a:solidFill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Pentium II 300 MHz</a:t>
                </a:r>
                <a:endParaRPr lang="en-US" sz="14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B2B2B2"/>
                  </a:solidFill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  <a:latin typeface="Arial Black"/>
                  <a:ea typeface="Arial Black"/>
                  <a:cs typeface="Arial Black"/>
                </a:endParaRPr>
              </a:p>
            </p:txBody>
          </p:sp>
          <p:graphicFrame>
            <p:nvGraphicFramePr>
              <p:cNvPr id="125" name="Object 43"/>
              <p:cNvGraphicFramePr>
                <a:graphicFrameLocks noChangeAspect="1"/>
              </p:cNvGraphicFramePr>
              <p:nvPr/>
            </p:nvGraphicFramePr>
            <p:xfrm>
              <a:off x="3927" y="3314"/>
              <a:ext cx="218" cy="136"/>
            </p:xfrm>
            <a:graphic>
              <a:graphicData uri="http://schemas.openxmlformats.org/presentationml/2006/ole">
                <p:oleObj spid="_x0000_s706565" name="Photo Editor Photo" r:id="rId7" imgW="4465707" imgH="3024762" progId="">
                  <p:embed/>
                </p:oleObj>
              </a:graphicData>
            </a:graphic>
          </p:graphicFrame>
        </p:grpSp>
        <p:grpSp>
          <p:nvGrpSpPr>
            <p:cNvPr id="38" name="Group 44"/>
            <p:cNvGrpSpPr>
              <a:grpSpLocks/>
            </p:cNvGrpSpPr>
            <p:nvPr/>
          </p:nvGrpSpPr>
          <p:grpSpPr bwMode="auto">
            <a:xfrm>
              <a:off x="2064" y="3840"/>
              <a:ext cx="387" cy="336"/>
              <a:chOff x="3837" y="3216"/>
              <a:chExt cx="579" cy="480"/>
            </a:xfrm>
          </p:grpSpPr>
          <p:graphicFrame>
            <p:nvGraphicFramePr>
              <p:cNvPr id="120" name="Object 45"/>
              <p:cNvGraphicFramePr>
                <a:graphicFrameLocks noChangeAspect="1"/>
              </p:cNvGraphicFramePr>
              <p:nvPr/>
            </p:nvGraphicFramePr>
            <p:xfrm>
              <a:off x="3837" y="3216"/>
              <a:ext cx="579" cy="430"/>
            </p:xfrm>
            <a:graphic>
              <a:graphicData uri="http://schemas.openxmlformats.org/presentationml/2006/ole">
                <p:oleObj spid="_x0000_s706566" name="Bitmap Image" r:id="rId8" imgW="1920406" imgH="1836190" progId="">
                  <p:embed/>
                </p:oleObj>
              </a:graphicData>
            </a:graphic>
          </p:graphicFrame>
          <p:sp>
            <p:nvSpPr>
              <p:cNvPr id="121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91" y="3651"/>
                <a:ext cx="373" cy="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14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B2B2B2"/>
                    </a:solidFill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Pentium II 300 MHz</a:t>
                </a:r>
                <a:endParaRPr lang="en-US" sz="14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B2B2B2"/>
                  </a:solidFill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  <a:latin typeface="Arial Black"/>
                  <a:ea typeface="Arial Black"/>
                  <a:cs typeface="Arial Black"/>
                </a:endParaRPr>
              </a:p>
            </p:txBody>
          </p:sp>
          <p:graphicFrame>
            <p:nvGraphicFramePr>
              <p:cNvPr id="122" name="Object 47"/>
              <p:cNvGraphicFramePr>
                <a:graphicFrameLocks noChangeAspect="1"/>
              </p:cNvGraphicFramePr>
              <p:nvPr/>
            </p:nvGraphicFramePr>
            <p:xfrm>
              <a:off x="3927" y="3314"/>
              <a:ext cx="218" cy="136"/>
            </p:xfrm>
            <a:graphic>
              <a:graphicData uri="http://schemas.openxmlformats.org/presentationml/2006/ole">
                <p:oleObj spid="_x0000_s706567" name="Photo Editor Photo" r:id="rId9" imgW="4465707" imgH="3024762" progId="">
                  <p:embed/>
                </p:oleObj>
              </a:graphicData>
            </a:graphic>
          </p:graphicFrame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>
              <a:off x="1728" y="3744"/>
              <a:ext cx="387" cy="336"/>
              <a:chOff x="3837" y="3216"/>
              <a:chExt cx="579" cy="480"/>
            </a:xfrm>
          </p:grpSpPr>
          <p:graphicFrame>
            <p:nvGraphicFramePr>
              <p:cNvPr id="117" name="Object 49"/>
              <p:cNvGraphicFramePr>
                <a:graphicFrameLocks noChangeAspect="1"/>
              </p:cNvGraphicFramePr>
              <p:nvPr/>
            </p:nvGraphicFramePr>
            <p:xfrm>
              <a:off x="3837" y="3216"/>
              <a:ext cx="579" cy="430"/>
            </p:xfrm>
            <a:graphic>
              <a:graphicData uri="http://schemas.openxmlformats.org/presentationml/2006/ole">
                <p:oleObj spid="_x0000_s706568" name="Bitmap Image" r:id="rId10" imgW="1920406" imgH="1836190" progId="">
                  <p:embed/>
                </p:oleObj>
              </a:graphicData>
            </a:graphic>
          </p:graphicFrame>
          <p:sp>
            <p:nvSpPr>
              <p:cNvPr id="118" name="WordArt 5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91" y="3651"/>
                <a:ext cx="373" cy="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14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B2B2B2"/>
                    </a:solidFill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Pentium II 300 MHz</a:t>
                </a:r>
                <a:endParaRPr lang="en-US" sz="14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B2B2B2"/>
                  </a:solidFill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  <a:latin typeface="Arial Black"/>
                  <a:ea typeface="Arial Black"/>
                  <a:cs typeface="Arial Black"/>
                </a:endParaRPr>
              </a:p>
            </p:txBody>
          </p:sp>
          <p:graphicFrame>
            <p:nvGraphicFramePr>
              <p:cNvPr id="119" name="Object 51"/>
              <p:cNvGraphicFramePr>
                <a:graphicFrameLocks noChangeAspect="1"/>
              </p:cNvGraphicFramePr>
              <p:nvPr/>
            </p:nvGraphicFramePr>
            <p:xfrm>
              <a:off x="3927" y="3314"/>
              <a:ext cx="218" cy="136"/>
            </p:xfrm>
            <a:graphic>
              <a:graphicData uri="http://schemas.openxmlformats.org/presentationml/2006/ole">
                <p:oleObj spid="_x0000_s706569" name="Photo Editor Photo" r:id="rId11" imgW="4465707" imgH="3024762" progId="">
                  <p:embed/>
                </p:oleObj>
              </a:graphicData>
            </a:graphic>
          </p:graphicFrame>
        </p:grpSp>
        <p:sp>
          <p:nvSpPr>
            <p:cNvPr id="40" name="Line 52"/>
            <p:cNvSpPr>
              <a:spLocks noChangeShapeType="1"/>
            </p:cNvSpPr>
            <p:nvPr/>
          </p:nvSpPr>
          <p:spPr bwMode="auto">
            <a:xfrm>
              <a:off x="960" y="528"/>
              <a:ext cx="912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53"/>
            <p:cNvSpPr>
              <a:spLocks noChangeShapeType="1"/>
            </p:cNvSpPr>
            <p:nvPr/>
          </p:nvSpPr>
          <p:spPr bwMode="auto">
            <a:xfrm flipV="1">
              <a:off x="1392" y="86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54"/>
            <p:cNvSpPr>
              <a:spLocks noChangeShapeType="1"/>
            </p:cNvSpPr>
            <p:nvPr/>
          </p:nvSpPr>
          <p:spPr bwMode="auto">
            <a:xfrm>
              <a:off x="1296" y="768"/>
              <a:ext cx="576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55"/>
            <p:cNvSpPr>
              <a:spLocks noChangeShapeType="1"/>
            </p:cNvSpPr>
            <p:nvPr/>
          </p:nvSpPr>
          <p:spPr bwMode="auto">
            <a:xfrm>
              <a:off x="2784" y="816"/>
              <a:ext cx="384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56"/>
            <p:cNvSpPr>
              <a:spLocks noChangeShapeType="1"/>
            </p:cNvSpPr>
            <p:nvPr/>
          </p:nvSpPr>
          <p:spPr bwMode="auto">
            <a:xfrm>
              <a:off x="3648" y="1296"/>
              <a:ext cx="96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57"/>
            <p:cNvSpPr>
              <a:spLocks noChangeShapeType="1"/>
            </p:cNvSpPr>
            <p:nvPr/>
          </p:nvSpPr>
          <p:spPr bwMode="auto">
            <a:xfrm flipH="1">
              <a:off x="1152" y="1776"/>
              <a:ext cx="225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58"/>
            <p:cNvSpPr>
              <a:spLocks noChangeShapeType="1"/>
            </p:cNvSpPr>
            <p:nvPr/>
          </p:nvSpPr>
          <p:spPr bwMode="auto">
            <a:xfrm flipH="1">
              <a:off x="2352" y="1776"/>
              <a:ext cx="110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59"/>
            <p:cNvSpPr>
              <a:spLocks noChangeShapeType="1"/>
            </p:cNvSpPr>
            <p:nvPr/>
          </p:nvSpPr>
          <p:spPr bwMode="auto">
            <a:xfrm flipH="1">
              <a:off x="3456" y="1824"/>
              <a:ext cx="288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60"/>
            <p:cNvSpPr>
              <a:spLocks noChangeShapeType="1"/>
            </p:cNvSpPr>
            <p:nvPr/>
          </p:nvSpPr>
          <p:spPr bwMode="auto">
            <a:xfrm>
              <a:off x="4080" y="1824"/>
              <a:ext cx="96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61"/>
            <p:cNvSpPr>
              <a:spLocks noChangeShapeType="1"/>
            </p:cNvSpPr>
            <p:nvPr/>
          </p:nvSpPr>
          <p:spPr bwMode="auto">
            <a:xfrm flipH="1">
              <a:off x="2736" y="2928"/>
              <a:ext cx="19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62"/>
            <p:cNvSpPr>
              <a:spLocks noChangeShapeType="1"/>
            </p:cNvSpPr>
            <p:nvPr/>
          </p:nvSpPr>
          <p:spPr bwMode="auto">
            <a:xfrm flipH="1">
              <a:off x="2352" y="2880"/>
              <a:ext cx="528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63"/>
            <p:cNvSpPr>
              <a:spLocks noChangeShapeType="1"/>
            </p:cNvSpPr>
            <p:nvPr/>
          </p:nvSpPr>
          <p:spPr bwMode="auto">
            <a:xfrm flipH="1">
              <a:off x="1584" y="2880"/>
              <a:ext cx="1248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64"/>
            <p:cNvSpPr>
              <a:spLocks noChangeShapeType="1"/>
            </p:cNvSpPr>
            <p:nvPr/>
          </p:nvSpPr>
          <p:spPr bwMode="auto">
            <a:xfrm flipH="1">
              <a:off x="1920" y="2880"/>
              <a:ext cx="96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65"/>
            <p:cNvSpPr>
              <a:spLocks noChangeShapeType="1"/>
            </p:cNvSpPr>
            <p:nvPr/>
          </p:nvSpPr>
          <p:spPr bwMode="auto">
            <a:xfrm flipH="1">
              <a:off x="1392" y="3504"/>
              <a:ext cx="48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6"/>
            <p:cNvSpPr>
              <a:spLocks noChangeShapeType="1"/>
            </p:cNvSpPr>
            <p:nvPr/>
          </p:nvSpPr>
          <p:spPr bwMode="auto">
            <a:xfrm>
              <a:off x="1536" y="3504"/>
              <a:ext cx="48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67"/>
            <p:cNvSpPr>
              <a:spLocks noChangeShapeType="1"/>
            </p:cNvSpPr>
            <p:nvPr/>
          </p:nvSpPr>
          <p:spPr bwMode="auto">
            <a:xfrm>
              <a:off x="1584" y="3504"/>
              <a:ext cx="24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8"/>
            <p:cNvSpPr>
              <a:spLocks noChangeShapeType="1"/>
            </p:cNvSpPr>
            <p:nvPr/>
          </p:nvSpPr>
          <p:spPr bwMode="auto">
            <a:xfrm>
              <a:off x="1632" y="3504"/>
              <a:ext cx="528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Text Box 69"/>
            <p:cNvSpPr txBox="1">
              <a:spLocks noChangeArrowheads="1"/>
            </p:cNvSpPr>
            <p:nvPr/>
          </p:nvSpPr>
          <p:spPr bwMode="auto">
            <a:xfrm>
              <a:off x="576" y="4032"/>
              <a:ext cx="153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Physicist workstations</a:t>
              </a:r>
              <a:endParaRPr lang="en-US" sz="1000">
                <a:latin typeface="Times New Roman" charset="0"/>
              </a:endParaRPr>
            </a:p>
          </p:txBody>
        </p:sp>
        <p:sp>
          <p:nvSpPr>
            <p:cNvPr id="58" name="Text Box 70"/>
            <p:cNvSpPr txBox="1">
              <a:spLocks noChangeArrowheads="1"/>
            </p:cNvSpPr>
            <p:nvPr/>
          </p:nvSpPr>
          <p:spPr bwMode="auto">
            <a:xfrm>
              <a:off x="2736" y="768"/>
              <a:ext cx="105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~100 MBytes/sec</a:t>
              </a:r>
              <a:endParaRPr lang="en-US" sz="1000">
                <a:latin typeface="Times New Roman" charset="0"/>
              </a:endParaRPr>
            </a:p>
          </p:txBody>
        </p:sp>
        <p:sp>
          <p:nvSpPr>
            <p:cNvPr id="59" name="Text Box 71"/>
            <p:cNvSpPr txBox="1">
              <a:spLocks noChangeArrowheads="1"/>
            </p:cNvSpPr>
            <p:nvPr/>
          </p:nvSpPr>
          <p:spPr bwMode="auto">
            <a:xfrm>
              <a:off x="3552" y="1294"/>
              <a:ext cx="105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~100 MBytes/sec</a:t>
              </a:r>
              <a:endParaRPr lang="en-US" sz="1000">
                <a:latin typeface="Times New Roman" charset="0"/>
              </a:endParaRPr>
            </a:p>
          </p:txBody>
        </p:sp>
        <p:sp>
          <p:nvSpPr>
            <p:cNvPr id="60" name="Text Box 72"/>
            <p:cNvSpPr txBox="1">
              <a:spLocks noChangeArrowheads="1"/>
            </p:cNvSpPr>
            <p:nvPr/>
          </p:nvSpPr>
          <p:spPr bwMode="auto">
            <a:xfrm>
              <a:off x="4225" y="2352"/>
              <a:ext cx="105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~622 Mbits/sec</a:t>
              </a:r>
              <a:endParaRPr lang="en-US" sz="1000">
                <a:latin typeface="Times New Roman" charset="0"/>
              </a:endParaRPr>
            </a:p>
          </p:txBody>
        </p:sp>
        <p:sp>
          <p:nvSpPr>
            <p:cNvPr id="61" name="Text Box 73"/>
            <p:cNvSpPr txBox="1">
              <a:spLocks noChangeArrowheads="1"/>
            </p:cNvSpPr>
            <p:nvPr/>
          </p:nvSpPr>
          <p:spPr bwMode="auto">
            <a:xfrm>
              <a:off x="1632" y="3601"/>
              <a:ext cx="105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~1 MBytes/sec</a:t>
              </a:r>
              <a:endParaRPr lang="en-US" sz="1000">
                <a:latin typeface="Times New Roman" charset="0"/>
              </a:endParaRPr>
            </a:p>
          </p:txBody>
        </p:sp>
        <p:grpSp>
          <p:nvGrpSpPr>
            <p:cNvPr id="62" name="Group 74"/>
            <p:cNvGrpSpPr>
              <a:grpSpLocks/>
            </p:cNvGrpSpPr>
            <p:nvPr/>
          </p:nvGrpSpPr>
          <p:grpSpPr bwMode="auto">
            <a:xfrm>
              <a:off x="4560" y="1440"/>
              <a:ext cx="480" cy="432"/>
              <a:chOff x="3504" y="2448"/>
              <a:chExt cx="1051" cy="1138"/>
            </a:xfrm>
          </p:grpSpPr>
          <p:graphicFrame>
            <p:nvGraphicFramePr>
              <p:cNvPr id="115" name="Object 75"/>
              <p:cNvGraphicFramePr>
                <a:graphicFrameLocks noChangeAspect="1"/>
              </p:cNvGraphicFramePr>
              <p:nvPr/>
            </p:nvGraphicFramePr>
            <p:xfrm>
              <a:off x="3504" y="2448"/>
              <a:ext cx="1051" cy="1138"/>
            </p:xfrm>
            <a:graphic>
              <a:graphicData uri="http://schemas.openxmlformats.org/presentationml/2006/ole">
                <p:oleObj spid="_x0000_s706570" name="Image" r:id="rId12" imgW="1668925" imgH="1806097" progId="">
                  <p:embed/>
                </p:oleObj>
              </a:graphicData>
            </a:graphic>
          </p:graphicFrame>
          <p:sp>
            <p:nvSpPr>
              <p:cNvPr id="116" name="WordArt 7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40" y="2784"/>
                <a:ext cx="384" cy="48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blurRad="63500" dist="53882" dir="2700000" algn="ctr" rotWithShape="0">
                        <a:srgbClr val="9999FF">
                          <a:alpha val="74998"/>
                        </a:srgbClr>
                      </a:outerShdw>
                    </a:effectLst>
                    <a:latin typeface="Impact"/>
                    <a:ea typeface="Impact"/>
                    <a:cs typeface="Impact"/>
                  </a:rPr>
                  <a:t>HPSS</a:t>
                </a:r>
                <a:endPara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8"/>
                      </a:srgbClr>
                    </a:outerShdw>
                  </a:effectLst>
                  <a:latin typeface="Impact"/>
                  <a:ea typeface="Impact"/>
                  <a:cs typeface="Impact"/>
                </a:endParaRPr>
              </a:p>
            </p:txBody>
          </p:sp>
        </p:grpSp>
        <p:grpSp>
          <p:nvGrpSpPr>
            <p:cNvPr id="63" name="Group 77"/>
            <p:cNvGrpSpPr>
              <a:grpSpLocks/>
            </p:cNvGrpSpPr>
            <p:nvPr/>
          </p:nvGrpSpPr>
          <p:grpSpPr bwMode="auto">
            <a:xfrm>
              <a:off x="4752" y="2064"/>
              <a:ext cx="240" cy="240"/>
              <a:chOff x="3504" y="2448"/>
              <a:chExt cx="1051" cy="1138"/>
            </a:xfrm>
          </p:grpSpPr>
          <p:graphicFrame>
            <p:nvGraphicFramePr>
              <p:cNvPr id="113" name="Object 78"/>
              <p:cNvGraphicFramePr>
                <a:graphicFrameLocks noChangeAspect="1"/>
              </p:cNvGraphicFramePr>
              <p:nvPr/>
            </p:nvGraphicFramePr>
            <p:xfrm>
              <a:off x="3504" y="2448"/>
              <a:ext cx="1051" cy="1138"/>
            </p:xfrm>
            <a:graphic>
              <a:graphicData uri="http://schemas.openxmlformats.org/presentationml/2006/ole">
                <p:oleObj spid="_x0000_s706571" name="Image" r:id="rId13" imgW="1668925" imgH="1806097" progId="">
                  <p:embed/>
                </p:oleObj>
              </a:graphicData>
            </a:graphic>
          </p:graphicFrame>
          <p:sp>
            <p:nvSpPr>
              <p:cNvPr id="114" name="WordArt 7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40" y="2784"/>
                <a:ext cx="384" cy="48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blurRad="63500" dist="53882" dir="2700000" algn="ctr" rotWithShape="0">
                        <a:srgbClr val="9999FF">
                          <a:alpha val="74998"/>
                        </a:srgbClr>
                      </a:outerShdw>
                    </a:effectLst>
                    <a:latin typeface="Impact"/>
                    <a:ea typeface="Impact"/>
                    <a:cs typeface="Impact"/>
                  </a:rPr>
                  <a:t>HPSS</a:t>
                </a:r>
                <a:endPara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8"/>
                      </a:srgbClr>
                    </a:outerShdw>
                  </a:effectLst>
                  <a:latin typeface="Impact"/>
                  <a:ea typeface="Impact"/>
                  <a:cs typeface="Impact"/>
                </a:endParaRPr>
              </a:p>
            </p:txBody>
          </p:sp>
        </p:grpSp>
        <p:sp>
          <p:nvSpPr>
            <p:cNvPr id="64" name="Text Box 80"/>
            <p:cNvSpPr txBox="1">
              <a:spLocks noChangeArrowheads="1"/>
            </p:cNvSpPr>
            <p:nvPr/>
          </p:nvSpPr>
          <p:spPr bwMode="auto">
            <a:xfrm>
              <a:off x="528" y="1104"/>
              <a:ext cx="1632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i="1">
                  <a:latin typeface="Comic Sans MS" charset="0"/>
                </a:rPr>
                <a:t>There is a “bunch crossing” every 25 nsecs.</a:t>
              </a:r>
            </a:p>
            <a:p>
              <a:pPr>
                <a:spcBef>
                  <a:spcPct val="50000"/>
                </a:spcBef>
              </a:pPr>
              <a:r>
                <a:rPr lang="en-US" sz="900" i="1">
                  <a:latin typeface="Comic Sans MS" charset="0"/>
                </a:rPr>
                <a:t>There are 100 “triggers” per second</a:t>
              </a:r>
            </a:p>
            <a:p>
              <a:pPr>
                <a:spcBef>
                  <a:spcPct val="50000"/>
                </a:spcBef>
              </a:pPr>
              <a:r>
                <a:rPr lang="en-US" sz="900" i="1">
                  <a:latin typeface="Comic Sans MS" charset="0"/>
                </a:rPr>
                <a:t>Each triggered event is ~1 MByte in size</a:t>
              </a:r>
              <a:endParaRPr lang="en-US" sz="1000" i="1">
                <a:latin typeface="Times New Roman" charset="0"/>
              </a:endParaRPr>
            </a:p>
          </p:txBody>
        </p:sp>
        <p:grpSp>
          <p:nvGrpSpPr>
            <p:cNvPr id="65" name="Group 81"/>
            <p:cNvGrpSpPr>
              <a:grpSpLocks/>
            </p:cNvGrpSpPr>
            <p:nvPr/>
          </p:nvGrpSpPr>
          <p:grpSpPr bwMode="auto">
            <a:xfrm>
              <a:off x="3312" y="3360"/>
              <a:ext cx="2208" cy="576"/>
              <a:chOff x="3168" y="3648"/>
              <a:chExt cx="2208" cy="576"/>
            </a:xfrm>
          </p:grpSpPr>
          <p:sp>
            <p:nvSpPr>
              <p:cNvPr id="111" name="Rectangle 82"/>
              <p:cNvSpPr>
                <a:spLocks noChangeArrowheads="1"/>
              </p:cNvSpPr>
              <p:nvPr/>
            </p:nvSpPr>
            <p:spPr bwMode="auto">
              <a:xfrm>
                <a:off x="3168" y="3648"/>
                <a:ext cx="2208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Text Box 83"/>
              <p:cNvSpPr txBox="1">
                <a:spLocks noChangeArrowheads="1"/>
              </p:cNvSpPr>
              <p:nvPr/>
            </p:nvSpPr>
            <p:spPr bwMode="auto">
              <a:xfrm>
                <a:off x="3216" y="3648"/>
                <a:ext cx="2160" cy="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 i="1">
                    <a:latin typeface="Comic Sans MS" charset="0"/>
                  </a:rPr>
                  <a:t>Physicists work on analysis “channels”.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900" i="1">
                    <a:latin typeface="Comic Sans MS" charset="0"/>
                  </a:rPr>
                  <a:t>Each institute will have ~10 physicists working on one or more channels; data for these channels should be cached by the institute server</a:t>
                </a:r>
              </a:p>
            </p:txBody>
          </p:sp>
        </p:grpSp>
        <p:grpSp>
          <p:nvGrpSpPr>
            <p:cNvPr id="66" name="Group 84"/>
            <p:cNvGrpSpPr>
              <a:grpSpLocks/>
            </p:cNvGrpSpPr>
            <p:nvPr/>
          </p:nvGrpSpPr>
          <p:grpSpPr bwMode="auto">
            <a:xfrm>
              <a:off x="484" y="3218"/>
              <a:ext cx="523" cy="360"/>
              <a:chOff x="4608" y="816"/>
              <a:chExt cx="528" cy="384"/>
            </a:xfrm>
          </p:grpSpPr>
          <p:sp>
            <p:nvSpPr>
              <p:cNvPr id="107" name="AutoShape 85"/>
              <p:cNvSpPr>
                <a:spLocks noChangeArrowheads="1"/>
              </p:cNvSpPr>
              <p:nvPr/>
            </p:nvSpPr>
            <p:spPr bwMode="auto">
              <a:xfrm>
                <a:off x="4608" y="816"/>
                <a:ext cx="317" cy="192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AutoShape 86"/>
              <p:cNvSpPr>
                <a:spLocks noChangeArrowheads="1"/>
              </p:cNvSpPr>
              <p:nvPr/>
            </p:nvSpPr>
            <p:spPr bwMode="auto">
              <a:xfrm>
                <a:off x="4656" y="864"/>
                <a:ext cx="317" cy="192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AutoShape 87"/>
              <p:cNvSpPr>
                <a:spLocks noChangeArrowheads="1"/>
              </p:cNvSpPr>
              <p:nvPr/>
            </p:nvSpPr>
            <p:spPr bwMode="auto">
              <a:xfrm>
                <a:off x="4749" y="944"/>
                <a:ext cx="317" cy="192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AutoShape 88"/>
              <p:cNvSpPr>
                <a:spLocks noChangeArrowheads="1"/>
              </p:cNvSpPr>
              <p:nvPr/>
            </p:nvSpPr>
            <p:spPr bwMode="auto">
              <a:xfrm>
                <a:off x="4819" y="1008"/>
                <a:ext cx="317" cy="192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" name="Text Box 89"/>
            <p:cNvSpPr txBox="1">
              <a:spLocks noChangeArrowheads="1"/>
            </p:cNvSpPr>
            <p:nvPr/>
          </p:nvSpPr>
          <p:spPr bwMode="auto">
            <a:xfrm>
              <a:off x="384" y="3552"/>
              <a:ext cx="91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Physics data cache</a:t>
              </a:r>
              <a:endParaRPr lang="en-US" sz="1000">
                <a:latin typeface="Times New Roman" charset="0"/>
              </a:endParaRPr>
            </a:p>
          </p:txBody>
        </p:sp>
        <p:sp>
          <p:nvSpPr>
            <p:cNvPr id="68" name="Line 90"/>
            <p:cNvSpPr>
              <a:spLocks noChangeShapeType="1"/>
            </p:cNvSpPr>
            <p:nvPr/>
          </p:nvSpPr>
          <p:spPr bwMode="auto">
            <a:xfrm>
              <a:off x="960" y="3360"/>
              <a:ext cx="1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Text Box 91"/>
            <p:cNvSpPr txBox="1">
              <a:spLocks noChangeArrowheads="1"/>
            </p:cNvSpPr>
            <p:nvPr/>
          </p:nvSpPr>
          <p:spPr bwMode="auto">
            <a:xfrm>
              <a:off x="1248" y="527"/>
              <a:ext cx="105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Comic Sans MS" charset="0"/>
                </a:rPr>
                <a:t>~PBytes/sec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0" name="Rectangle 92"/>
            <p:cNvSpPr>
              <a:spLocks noChangeArrowheads="1"/>
            </p:cNvSpPr>
            <p:nvPr/>
          </p:nvSpPr>
          <p:spPr bwMode="auto">
            <a:xfrm>
              <a:off x="1536" y="1633"/>
              <a:ext cx="150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                       ~622 Mbits/sec                                      or Air Freight (deprecated)</a:t>
              </a:r>
            </a:p>
          </p:txBody>
        </p:sp>
        <p:grpSp>
          <p:nvGrpSpPr>
            <p:cNvPr id="71" name="Group 93"/>
            <p:cNvGrpSpPr>
              <a:grpSpLocks/>
            </p:cNvGrpSpPr>
            <p:nvPr/>
          </p:nvGrpSpPr>
          <p:grpSpPr bwMode="auto">
            <a:xfrm>
              <a:off x="3600" y="2064"/>
              <a:ext cx="240" cy="240"/>
              <a:chOff x="3504" y="2448"/>
              <a:chExt cx="1051" cy="1138"/>
            </a:xfrm>
          </p:grpSpPr>
          <p:graphicFrame>
            <p:nvGraphicFramePr>
              <p:cNvPr id="105" name="Object 94"/>
              <p:cNvGraphicFramePr>
                <a:graphicFrameLocks noChangeAspect="1"/>
              </p:cNvGraphicFramePr>
              <p:nvPr/>
            </p:nvGraphicFramePr>
            <p:xfrm>
              <a:off x="3504" y="2448"/>
              <a:ext cx="1051" cy="1138"/>
            </p:xfrm>
            <a:graphic>
              <a:graphicData uri="http://schemas.openxmlformats.org/presentationml/2006/ole">
                <p:oleObj spid="_x0000_s706572" name="Image" r:id="rId14" imgW="1668925" imgH="1806097" progId="">
                  <p:embed/>
                </p:oleObj>
              </a:graphicData>
            </a:graphic>
          </p:graphicFrame>
          <p:sp>
            <p:nvSpPr>
              <p:cNvPr id="106" name="WordArt 9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40" y="2784"/>
                <a:ext cx="384" cy="48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blurRad="63500" dist="53882" dir="2700000" algn="ctr" rotWithShape="0">
                        <a:srgbClr val="9999FF">
                          <a:alpha val="74998"/>
                        </a:srgbClr>
                      </a:outerShdw>
                    </a:effectLst>
                    <a:latin typeface="Impact"/>
                    <a:ea typeface="Impact"/>
                    <a:cs typeface="Impact"/>
                  </a:rPr>
                  <a:t>HPSS</a:t>
                </a:r>
                <a:endPara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8"/>
                      </a:srgbClr>
                    </a:outerShdw>
                  </a:effectLst>
                  <a:latin typeface="Impact"/>
                  <a:ea typeface="Impact"/>
                  <a:cs typeface="Impact"/>
                </a:endParaRPr>
              </a:p>
            </p:txBody>
          </p:sp>
        </p:grpSp>
        <p:grpSp>
          <p:nvGrpSpPr>
            <p:cNvPr id="72" name="Group 96"/>
            <p:cNvGrpSpPr>
              <a:grpSpLocks/>
            </p:cNvGrpSpPr>
            <p:nvPr/>
          </p:nvGrpSpPr>
          <p:grpSpPr bwMode="auto">
            <a:xfrm>
              <a:off x="2448" y="2064"/>
              <a:ext cx="240" cy="240"/>
              <a:chOff x="3504" y="2448"/>
              <a:chExt cx="1051" cy="1138"/>
            </a:xfrm>
          </p:grpSpPr>
          <p:graphicFrame>
            <p:nvGraphicFramePr>
              <p:cNvPr id="103" name="Object 97"/>
              <p:cNvGraphicFramePr>
                <a:graphicFrameLocks noChangeAspect="1"/>
              </p:cNvGraphicFramePr>
              <p:nvPr/>
            </p:nvGraphicFramePr>
            <p:xfrm>
              <a:off x="3504" y="2448"/>
              <a:ext cx="1051" cy="1138"/>
            </p:xfrm>
            <a:graphic>
              <a:graphicData uri="http://schemas.openxmlformats.org/presentationml/2006/ole">
                <p:oleObj spid="_x0000_s706573" name="Image" r:id="rId15" imgW="1668925" imgH="1806097" progId="">
                  <p:embed/>
                </p:oleObj>
              </a:graphicData>
            </a:graphic>
          </p:graphicFrame>
          <p:sp>
            <p:nvSpPr>
              <p:cNvPr id="104" name="WordArt 9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40" y="2784"/>
                <a:ext cx="384" cy="48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blurRad="63500" dist="53882" dir="2700000" algn="ctr" rotWithShape="0">
                        <a:srgbClr val="9999FF">
                          <a:alpha val="74998"/>
                        </a:srgbClr>
                      </a:outerShdw>
                    </a:effectLst>
                    <a:latin typeface="Impact"/>
                    <a:ea typeface="Impact"/>
                    <a:cs typeface="Impact"/>
                  </a:rPr>
                  <a:t>HPSS</a:t>
                </a:r>
                <a:endPara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8"/>
                      </a:srgbClr>
                    </a:outerShdw>
                  </a:effectLst>
                  <a:latin typeface="Impact"/>
                  <a:ea typeface="Impact"/>
                  <a:cs typeface="Impact"/>
                </a:endParaRPr>
              </a:p>
            </p:txBody>
          </p:sp>
        </p:grpSp>
        <p:grpSp>
          <p:nvGrpSpPr>
            <p:cNvPr id="73" name="Group 99"/>
            <p:cNvGrpSpPr>
              <a:grpSpLocks/>
            </p:cNvGrpSpPr>
            <p:nvPr/>
          </p:nvGrpSpPr>
          <p:grpSpPr bwMode="auto">
            <a:xfrm>
              <a:off x="1296" y="2064"/>
              <a:ext cx="240" cy="240"/>
              <a:chOff x="3504" y="2448"/>
              <a:chExt cx="1051" cy="1138"/>
            </a:xfrm>
          </p:grpSpPr>
          <p:graphicFrame>
            <p:nvGraphicFramePr>
              <p:cNvPr id="101" name="Object 100"/>
              <p:cNvGraphicFramePr>
                <a:graphicFrameLocks noChangeAspect="1"/>
              </p:cNvGraphicFramePr>
              <p:nvPr/>
            </p:nvGraphicFramePr>
            <p:xfrm>
              <a:off x="3504" y="2448"/>
              <a:ext cx="1051" cy="1138"/>
            </p:xfrm>
            <a:graphic>
              <a:graphicData uri="http://schemas.openxmlformats.org/presentationml/2006/ole">
                <p:oleObj spid="_x0000_s706574" name="Image" r:id="rId16" imgW="1668925" imgH="1806097" progId="">
                  <p:embed/>
                </p:oleObj>
              </a:graphicData>
            </a:graphic>
          </p:graphicFrame>
          <p:sp>
            <p:nvSpPr>
              <p:cNvPr id="102" name="WordArt 10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40" y="2784"/>
                <a:ext cx="384" cy="48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blurRad="63500" dist="53882" dir="2700000" algn="ctr" rotWithShape="0">
                        <a:srgbClr val="9999FF">
                          <a:alpha val="74998"/>
                        </a:srgbClr>
                      </a:outerShdw>
                    </a:effectLst>
                    <a:latin typeface="Impact"/>
                    <a:ea typeface="Impact"/>
                    <a:cs typeface="Impact"/>
                  </a:rPr>
                  <a:t>HPSS</a:t>
                </a:r>
                <a:endPara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8"/>
                      </a:srgbClr>
                    </a:outerShdw>
                  </a:effectLst>
                  <a:latin typeface="Impact"/>
                  <a:ea typeface="Impact"/>
                  <a:cs typeface="Impact"/>
                </a:endParaRPr>
              </a:p>
            </p:txBody>
          </p:sp>
        </p:grpSp>
        <p:sp>
          <p:nvSpPr>
            <p:cNvPr id="74" name="Line 102"/>
            <p:cNvSpPr>
              <a:spLocks noChangeShapeType="1"/>
            </p:cNvSpPr>
            <p:nvPr/>
          </p:nvSpPr>
          <p:spPr bwMode="auto">
            <a:xfrm>
              <a:off x="4416" y="1776"/>
              <a:ext cx="86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103"/>
            <p:cNvGrpSpPr>
              <a:grpSpLocks/>
            </p:cNvGrpSpPr>
            <p:nvPr/>
          </p:nvGrpSpPr>
          <p:grpSpPr bwMode="auto">
            <a:xfrm>
              <a:off x="4032" y="2592"/>
              <a:ext cx="672" cy="336"/>
              <a:chOff x="2208" y="2592"/>
              <a:chExt cx="672" cy="336"/>
            </a:xfrm>
          </p:grpSpPr>
          <p:sp>
            <p:nvSpPr>
              <p:cNvPr id="99" name="Oval 104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672" cy="3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Text Box 105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672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dirty="0">
                    <a:latin typeface="Comic Sans MS" charset="0"/>
                  </a:rPr>
                  <a:t>Tier2 Centre ~1 TIPS</a:t>
                </a:r>
              </a:p>
            </p:txBody>
          </p:sp>
        </p:grpSp>
        <p:grpSp>
          <p:nvGrpSpPr>
            <p:cNvPr id="76" name="Group 106"/>
            <p:cNvGrpSpPr>
              <a:grpSpLocks/>
            </p:cNvGrpSpPr>
            <p:nvPr/>
          </p:nvGrpSpPr>
          <p:grpSpPr bwMode="auto">
            <a:xfrm>
              <a:off x="3648" y="2592"/>
              <a:ext cx="672" cy="336"/>
              <a:chOff x="2208" y="2592"/>
              <a:chExt cx="672" cy="336"/>
            </a:xfrm>
          </p:grpSpPr>
          <p:sp>
            <p:nvSpPr>
              <p:cNvPr id="97" name="Oval 107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672" cy="3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 Box 108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672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omic Sans MS" charset="0"/>
                  </a:rPr>
                  <a:t>Tier2 Centre ~1 TIPS</a:t>
                </a:r>
              </a:p>
            </p:txBody>
          </p:sp>
        </p:grpSp>
        <p:grpSp>
          <p:nvGrpSpPr>
            <p:cNvPr id="77" name="Group 109"/>
            <p:cNvGrpSpPr>
              <a:grpSpLocks/>
            </p:cNvGrpSpPr>
            <p:nvPr/>
          </p:nvGrpSpPr>
          <p:grpSpPr bwMode="auto">
            <a:xfrm>
              <a:off x="3312" y="2592"/>
              <a:ext cx="672" cy="336"/>
              <a:chOff x="2208" y="2592"/>
              <a:chExt cx="672" cy="336"/>
            </a:xfrm>
          </p:grpSpPr>
          <p:sp>
            <p:nvSpPr>
              <p:cNvPr id="95" name="Oval 110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672" cy="3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 Box 111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672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omic Sans MS" charset="0"/>
                  </a:rPr>
                  <a:t>Tier2 Centre ~1 TIPS</a:t>
                </a:r>
              </a:p>
            </p:txBody>
          </p:sp>
        </p:grpSp>
        <p:grpSp>
          <p:nvGrpSpPr>
            <p:cNvPr id="78" name="Group 112"/>
            <p:cNvGrpSpPr>
              <a:grpSpLocks/>
            </p:cNvGrpSpPr>
            <p:nvPr/>
          </p:nvGrpSpPr>
          <p:grpSpPr bwMode="auto">
            <a:xfrm>
              <a:off x="2736" y="2592"/>
              <a:ext cx="672" cy="336"/>
              <a:chOff x="2208" y="2592"/>
              <a:chExt cx="672" cy="336"/>
            </a:xfrm>
          </p:grpSpPr>
          <p:sp>
            <p:nvSpPr>
              <p:cNvPr id="93" name="Oval 113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672" cy="3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Text Box 114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672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latin typeface="Comic Sans MS" charset="0"/>
                  </a:rPr>
                  <a:t>Caltech                  ~1 TIPS</a:t>
                </a:r>
              </a:p>
            </p:txBody>
          </p:sp>
        </p:grpSp>
        <p:sp>
          <p:nvSpPr>
            <p:cNvPr id="79" name="Line 115"/>
            <p:cNvSpPr>
              <a:spLocks noChangeShapeType="1"/>
            </p:cNvSpPr>
            <p:nvPr/>
          </p:nvSpPr>
          <p:spPr bwMode="auto">
            <a:xfrm>
              <a:off x="4512" y="2352"/>
              <a:ext cx="192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16"/>
            <p:cNvSpPr>
              <a:spLocks noChangeShapeType="1"/>
            </p:cNvSpPr>
            <p:nvPr/>
          </p:nvSpPr>
          <p:spPr bwMode="auto">
            <a:xfrm>
              <a:off x="4320" y="2352"/>
              <a:ext cx="48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17"/>
            <p:cNvSpPr>
              <a:spLocks noChangeShapeType="1"/>
            </p:cNvSpPr>
            <p:nvPr/>
          </p:nvSpPr>
          <p:spPr bwMode="auto">
            <a:xfrm flipH="1">
              <a:off x="4032" y="2352"/>
              <a:ext cx="144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18"/>
            <p:cNvSpPr>
              <a:spLocks noChangeShapeType="1"/>
            </p:cNvSpPr>
            <p:nvPr/>
          </p:nvSpPr>
          <p:spPr bwMode="auto">
            <a:xfrm flipH="1">
              <a:off x="3792" y="2352"/>
              <a:ext cx="288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19"/>
            <p:cNvSpPr>
              <a:spLocks noChangeShapeType="1"/>
            </p:cNvSpPr>
            <p:nvPr/>
          </p:nvSpPr>
          <p:spPr bwMode="auto">
            <a:xfrm flipH="1">
              <a:off x="3264" y="2304"/>
              <a:ext cx="72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Text Box 120"/>
            <p:cNvSpPr txBox="1">
              <a:spLocks noChangeArrowheads="1"/>
            </p:cNvSpPr>
            <p:nvPr/>
          </p:nvSpPr>
          <p:spPr bwMode="auto">
            <a:xfrm>
              <a:off x="1536" y="2881"/>
              <a:ext cx="105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omic Sans MS" charset="0"/>
                </a:rPr>
                <a:t>~622 Mbits/sec</a:t>
              </a:r>
              <a:endParaRPr lang="en-US" sz="1000">
                <a:latin typeface="Times New Roman" charset="0"/>
              </a:endParaRPr>
            </a:p>
          </p:txBody>
        </p:sp>
        <p:pic>
          <p:nvPicPr>
            <p:cNvPr id="85" name="Picture 121" descr="zms0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88" y="480"/>
              <a:ext cx="288" cy="288"/>
            </a:xfrm>
            <a:prstGeom prst="rect">
              <a:avLst/>
            </a:prstGeom>
            <a:noFill/>
          </p:spPr>
        </p:pic>
        <p:sp>
          <p:nvSpPr>
            <p:cNvPr id="86" name="Text Box 122"/>
            <p:cNvSpPr txBox="1">
              <a:spLocks noChangeArrowheads="1"/>
            </p:cNvSpPr>
            <p:nvPr/>
          </p:nvSpPr>
          <p:spPr bwMode="auto">
            <a:xfrm>
              <a:off x="2622" y="1488"/>
              <a:ext cx="59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Tier 0</a:t>
              </a:r>
            </a:p>
          </p:txBody>
        </p:sp>
        <p:sp>
          <p:nvSpPr>
            <p:cNvPr id="87" name="Text Box 123"/>
            <p:cNvSpPr txBox="1">
              <a:spLocks noChangeArrowheads="1"/>
            </p:cNvSpPr>
            <p:nvPr/>
          </p:nvSpPr>
          <p:spPr bwMode="auto">
            <a:xfrm>
              <a:off x="96" y="1765"/>
              <a:ext cx="561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Tier 1</a:t>
              </a:r>
            </a:p>
          </p:txBody>
        </p:sp>
        <p:sp>
          <p:nvSpPr>
            <p:cNvPr id="88" name="Text Box 124"/>
            <p:cNvSpPr txBox="1">
              <a:spLocks noChangeArrowheads="1"/>
            </p:cNvSpPr>
            <p:nvPr/>
          </p:nvSpPr>
          <p:spPr bwMode="auto">
            <a:xfrm>
              <a:off x="2061" y="2592"/>
              <a:ext cx="627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Tier 2</a:t>
              </a:r>
            </a:p>
          </p:txBody>
        </p:sp>
        <p:sp>
          <p:nvSpPr>
            <p:cNvPr id="89" name="Text Box 125"/>
            <p:cNvSpPr txBox="1">
              <a:spLocks noChangeArrowheads="1"/>
            </p:cNvSpPr>
            <p:nvPr/>
          </p:nvSpPr>
          <p:spPr bwMode="auto">
            <a:xfrm>
              <a:off x="2400" y="3791"/>
              <a:ext cx="59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Tier 4</a:t>
              </a:r>
            </a:p>
          </p:txBody>
        </p:sp>
        <p:grpSp>
          <p:nvGrpSpPr>
            <p:cNvPr id="90" name="Group 126"/>
            <p:cNvGrpSpPr>
              <a:grpSpLocks/>
            </p:cNvGrpSpPr>
            <p:nvPr/>
          </p:nvGrpSpPr>
          <p:grpSpPr bwMode="auto">
            <a:xfrm>
              <a:off x="3888" y="671"/>
              <a:ext cx="1296" cy="311"/>
              <a:chOff x="3168" y="3646"/>
              <a:chExt cx="2208" cy="622"/>
            </a:xfrm>
          </p:grpSpPr>
          <p:sp>
            <p:nvSpPr>
              <p:cNvPr id="91" name="Rectangle 127"/>
              <p:cNvSpPr>
                <a:spLocks noChangeArrowheads="1"/>
              </p:cNvSpPr>
              <p:nvPr/>
            </p:nvSpPr>
            <p:spPr bwMode="auto">
              <a:xfrm>
                <a:off x="3168" y="3648"/>
                <a:ext cx="2208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Text Box 128"/>
              <p:cNvSpPr txBox="1">
                <a:spLocks noChangeArrowheads="1"/>
              </p:cNvSpPr>
              <p:nvPr/>
            </p:nvSpPr>
            <p:spPr bwMode="auto">
              <a:xfrm>
                <a:off x="3216" y="3646"/>
                <a:ext cx="2160" cy="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 i="1">
                    <a:latin typeface="Comic Sans MS" charset="0"/>
                  </a:rPr>
                  <a:t>1 TIPS is approximately 25,000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900" i="1">
                    <a:latin typeface="Comic Sans MS" charset="0"/>
                  </a:rPr>
                  <a:t>SpecInt95 equivalents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Quels usages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0" y="738188"/>
            <a:ext cx="8377238" cy="53070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Grande </a:t>
            </a:r>
            <a:r>
              <a:rPr lang="en-US" b="1" dirty="0" err="1" smtClean="0"/>
              <a:t>hétérogénéité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les usages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err="1" smtClean="0"/>
              <a:t>Nettoyage</a:t>
            </a:r>
            <a:endParaRPr lang="en-US" sz="1800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smtClean="0"/>
              <a:t>Transformation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err="1" smtClean="0"/>
              <a:t>Analyse</a:t>
            </a:r>
            <a:endParaRPr lang="en-US" sz="1800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err="1" smtClean="0"/>
              <a:t>Recherche</a:t>
            </a:r>
            <a:endParaRPr lang="en-US" sz="1800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err="1" smtClean="0"/>
              <a:t>Traitements</a:t>
            </a:r>
            <a:r>
              <a:rPr lang="en-US" sz="1800" dirty="0" smtClean="0"/>
              <a:t> </a:t>
            </a:r>
            <a:r>
              <a:rPr lang="en-US" sz="1800" dirty="0" err="1" smtClean="0"/>
              <a:t>lourds</a:t>
            </a:r>
            <a:r>
              <a:rPr lang="en-US" sz="1800" dirty="0" smtClean="0"/>
              <a:t> </a:t>
            </a:r>
            <a:r>
              <a:rPr lang="en-US" sz="1800" dirty="0" err="1" smtClean="0"/>
              <a:t>numériques</a:t>
            </a:r>
            <a:endParaRPr lang="en-US" sz="1800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err="1" smtClean="0"/>
              <a:t>Visualisation</a:t>
            </a:r>
            <a:endParaRPr lang="en-US" sz="1800" dirty="0" smtClean="0"/>
          </a:p>
          <a:p>
            <a:pPr lvl="2" eaLnBrk="1" hangingPunct="1">
              <a:buFont typeface="Arial" pitchFamily="-106" charset="0"/>
              <a:buChar char="•"/>
            </a:pPr>
            <a:endParaRPr lang="en-US" sz="1800" dirty="0" smtClean="0"/>
          </a:p>
          <a:p>
            <a:pPr>
              <a:buNone/>
            </a:pPr>
            <a:r>
              <a:rPr lang="en-US" b="1" dirty="0" smtClean="0"/>
              <a:t>Des </a:t>
            </a:r>
            <a:r>
              <a:rPr lang="en-US" b="1" dirty="0" err="1" smtClean="0"/>
              <a:t>caractéristiques</a:t>
            </a:r>
            <a:r>
              <a:rPr lang="en-US" b="1" dirty="0" smtClean="0"/>
              <a:t> et des </a:t>
            </a:r>
            <a:r>
              <a:rPr lang="en-US" b="1" dirty="0" err="1" smtClean="0"/>
              <a:t>besoins</a:t>
            </a:r>
            <a:r>
              <a:rPr lang="en-US" b="1" dirty="0" smtClean="0"/>
              <a:t> </a:t>
            </a:r>
            <a:r>
              <a:rPr lang="en-US" b="1" dirty="0" err="1" smtClean="0"/>
              <a:t>différents</a:t>
            </a:r>
            <a:endParaRPr lang="en-US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err="1" smtClean="0"/>
              <a:t>Quel</a:t>
            </a:r>
            <a:r>
              <a:rPr lang="en-US" sz="1800" dirty="0" smtClean="0"/>
              <a:t> </a:t>
            </a:r>
            <a:r>
              <a:rPr lang="en-US" sz="1800" dirty="0" err="1" smtClean="0"/>
              <a:t>stockage</a:t>
            </a:r>
            <a:r>
              <a:rPr lang="en-US" sz="1800" dirty="0" smtClean="0"/>
              <a:t> (BD, </a:t>
            </a:r>
            <a:r>
              <a:rPr lang="en-US" sz="1800" dirty="0" err="1" smtClean="0"/>
              <a:t>fichiers</a:t>
            </a:r>
            <a:r>
              <a:rPr lang="en-US" sz="1800" dirty="0" smtClean="0"/>
              <a:t> </a:t>
            </a:r>
            <a:r>
              <a:rPr lang="en-US" sz="1800" dirty="0" err="1" smtClean="0"/>
              <a:t>bruts</a:t>
            </a:r>
            <a:r>
              <a:rPr lang="en-US" sz="1800" dirty="0" smtClean="0"/>
              <a:t>, …) ?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err="1" smtClean="0"/>
              <a:t>Besoins</a:t>
            </a:r>
            <a:r>
              <a:rPr lang="en-US" sz="1800" dirty="0" smtClean="0"/>
              <a:t> de </a:t>
            </a:r>
            <a:r>
              <a:rPr lang="en-US" sz="1800" dirty="0" err="1" smtClean="0"/>
              <a:t>réplication</a:t>
            </a:r>
            <a:r>
              <a:rPr lang="en-US" sz="1800" dirty="0" smtClean="0"/>
              <a:t> ? 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err="1" smtClean="0"/>
              <a:t>Déplacement</a:t>
            </a:r>
            <a:r>
              <a:rPr lang="en-US" sz="1800" dirty="0" smtClean="0"/>
              <a:t> entre des </a:t>
            </a:r>
            <a:r>
              <a:rPr lang="en-US" sz="1800" dirty="0" err="1" smtClean="0"/>
              <a:t>serveurs</a:t>
            </a:r>
            <a:r>
              <a:rPr lang="en-US" sz="1800" dirty="0" smtClean="0"/>
              <a:t> </a:t>
            </a:r>
            <a:r>
              <a:rPr lang="en-US" sz="1800" dirty="0" err="1" smtClean="0"/>
              <a:t>distants</a:t>
            </a:r>
            <a:r>
              <a:rPr lang="en-US" sz="1800" dirty="0" smtClean="0"/>
              <a:t> ? 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err="1" smtClean="0"/>
              <a:t>Sauvegarde</a:t>
            </a:r>
            <a:r>
              <a:rPr lang="en-US" sz="1800" dirty="0" smtClean="0"/>
              <a:t> ? 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smtClean="0"/>
              <a:t>Workflows ? </a:t>
            </a:r>
          </a:p>
          <a:p>
            <a:pPr lvl="2" eaLnBrk="1" hangingPunct="1">
              <a:buFont typeface="Arial" pitchFamily="-106" charset="0"/>
              <a:buChar char="•"/>
            </a:pP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sp>
        <p:nvSpPr>
          <p:cNvPr id="13312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AFFF7E2-BBB0-B64E-A3AB-B8B12F1A757D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312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312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127C1CDA-68AD-A848-BD8C-5E4CE671A2D0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14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de vie des </a:t>
            </a:r>
            <a:r>
              <a:rPr lang="en-US" dirty="0" err="1" smtClean="0"/>
              <a:t>données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BEC-31AD-7844-A4FF-09DE4CAED49F}" type="datetime1">
              <a:rPr lang="fr-FR" smtClean="0"/>
              <a:t>1/10/12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5421-AEAB-5F4C-92E3-DA08DA96904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1978561"/>
              </p:ext>
            </p:extLst>
          </p:nvPr>
        </p:nvGraphicFramePr>
        <p:xfrm>
          <a:off x="304800" y="838200"/>
          <a:ext cx="86106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942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Type</a:t>
                      </a:r>
                      <a:r>
                        <a:rPr lang="fr-FR" sz="1800" baseline="0" dirty="0" smtClean="0"/>
                        <a:t> de données</a:t>
                      </a:r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Acquisition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Stockage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Traitement</a:t>
                      </a:r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Visualisation</a:t>
                      </a:r>
                      <a:endParaRPr lang="fr-FR" sz="1800" dirty="0"/>
                    </a:p>
                  </a:txBody>
                  <a:tcPr/>
                </a:tc>
              </a:tr>
              <a:tr h="2278144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Structurées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Réplication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Extraction </a:t>
                      </a:r>
                    </a:p>
                    <a:p>
                      <a:r>
                        <a:rPr lang="fr-FR" sz="1400" dirty="0" smtClean="0"/>
                        <a:t>Mise</a:t>
                      </a:r>
                      <a:r>
                        <a:rPr lang="fr-FR" sz="1400" baseline="0" dirty="0" smtClean="0"/>
                        <a:t> en forme</a:t>
                      </a:r>
                    </a:p>
                    <a:p>
                      <a:r>
                        <a:rPr lang="fr-FR" sz="1400" baseline="0" dirty="0" smtClean="0"/>
                        <a:t>Flots d’évènements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BD</a:t>
                      </a:r>
                    </a:p>
                    <a:p>
                      <a:r>
                        <a:rPr lang="fr-FR" sz="1400" dirty="0" smtClean="0"/>
                        <a:t>Multiples formats</a:t>
                      </a:r>
                      <a:r>
                        <a:rPr lang="fr-FR" sz="1400" baseline="0" dirty="0" smtClean="0"/>
                        <a:t> de données et de stockage</a:t>
                      </a:r>
                    </a:p>
                    <a:p>
                      <a:r>
                        <a:rPr lang="fr-FR" sz="1400" baseline="0" dirty="0" smtClean="0"/>
                        <a:t>transactionnel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Requêtes et traitement sur les BD (SQL/OLAP)</a:t>
                      </a:r>
                    </a:p>
                    <a:p>
                      <a:r>
                        <a:rPr lang="fr-FR" sz="1400" dirty="0" smtClean="0"/>
                        <a:t>Fédération de requêtes sur des BD ou des systèmes de fichiers distribués</a:t>
                      </a:r>
                    </a:p>
                    <a:p>
                      <a:r>
                        <a:rPr lang="fr-FR" sz="1400" dirty="0" smtClean="0"/>
                        <a:t>Traitements légers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Pas</a:t>
                      </a:r>
                      <a:r>
                        <a:rPr lang="fr-FR" sz="1400" baseline="0" dirty="0" smtClean="0"/>
                        <a:t> mal d’outil</a:t>
                      </a:r>
                      <a:r>
                        <a:rPr lang="fr-FR" sz="1400" dirty="0" smtClean="0"/>
                        <a:t>s de visualisation</a:t>
                      </a:r>
                      <a:endParaRPr lang="fr-FR" sz="1400" dirty="0"/>
                    </a:p>
                  </a:txBody>
                  <a:tcPr/>
                </a:tc>
              </a:tr>
              <a:tr h="2494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Non</a:t>
                      </a:r>
                      <a:r>
                        <a:rPr lang="fr-FR" sz="1400" baseline="0" dirty="0" smtClean="0"/>
                        <a:t> structurées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Transfer</a:t>
                      </a:r>
                      <a:r>
                        <a:rPr lang="fr-FR" sz="1400" baseline="0" dirty="0" smtClean="0"/>
                        <a:t>t de fichiers</a:t>
                      </a:r>
                    </a:p>
                    <a:p>
                      <a:r>
                        <a:rPr lang="fr-FR" sz="1400" baseline="0" dirty="0" smtClean="0"/>
                        <a:t>Extraction à partir de sources différentes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Systèmes de fichier distribués</a:t>
                      </a:r>
                    </a:p>
                    <a:p>
                      <a:r>
                        <a:rPr lang="fr-FR" sz="1400" dirty="0" smtClean="0"/>
                        <a:t>Stockage</a:t>
                      </a:r>
                      <a:r>
                        <a:rPr lang="fr-FR" sz="1400" baseline="0" dirty="0" smtClean="0"/>
                        <a:t> des fichiers initiaux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Pré-traitement</a:t>
                      </a:r>
                      <a:r>
                        <a:rPr lang="fr-FR" sz="1400" baseline="0" dirty="0" smtClean="0"/>
                        <a:t> /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Map-Reduce</a:t>
                      </a:r>
                      <a:endParaRPr lang="fr-FR" sz="1400" baseline="0" dirty="0" smtClean="0"/>
                    </a:p>
                    <a:p>
                      <a:r>
                        <a:rPr lang="fr-FR" sz="1400" baseline="0" dirty="0" smtClean="0"/>
                        <a:t>SQL difficile à définir</a:t>
                      </a:r>
                    </a:p>
                    <a:p>
                      <a:r>
                        <a:rPr lang="fr-FR" sz="1400" baseline="0" dirty="0" err="1" smtClean="0"/>
                        <a:t>Workflows</a:t>
                      </a:r>
                      <a:r>
                        <a:rPr lang="fr-FR" sz="1400" baseline="0" dirty="0" smtClean="0"/>
                        <a:t> de traitement pour produire de l’information</a:t>
                      </a:r>
                    </a:p>
                    <a:p>
                      <a:r>
                        <a:rPr lang="fr-FR" sz="1400" baseline="0" dirty="0" smtClean="0"/>
                        <a:t>Traitements lourds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Besoins</a:t>
                      </a:r>
                      <a:r>
                        <a:rPr lang="fr-FR" sz="1400" baseline="0" dirty="0" smtClean="0"/>
                        <a:t> en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p</a:t>
                      </a:r>
                      <a:r>
                        <a:rPr lang="fr-FR" sz="1400" dirty="0" err="1" smtClean="0"/>
                        <a:t>ost</a:t>
                      </a:r>
                      <a:r>
                        <a:rPr lang="fr-FR" sz="1400" dirty="0" err="1" smtClean="0"/>
                        <a:t>-traitements</a:t>
                      </a:r>
                      <a:r>
                        <a:rPr lang="fr-FR" sz="1400" dirty="0" smtClean="0"/>
                        <a:t> rapides et parallèles</a:t>
                      </a:r>
                    </a:p>
                    <a:p>
                      <a:endParaRPr lang="fr-FR" sz="1400" dirty="0" smtClean="0"/>
                    </a:p>
                    <a:p>
                      <a:r>
                        <a:rPr lang="fr-FR" sz="1400" dirty="0" smtClean="0"/>
                        <a:t>Des outils de visualisation commencent à émerger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 challenges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163" y="763588"/>
            <a:ext cx="8623300" cy="55165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 smtClean="0"/>
              <a:t>Echelle</a:t>
            </a:r>
            <a:endParaRPr lang="en-US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Volumes</a:t>
            </a:r>
            <a:r>
              <a:rPr lang="en-US" dirty="0" smtClean="0"/>
              <a:t> et </a:t>
            </a:r>
            <a:r>
              <a:rPr lang="en-US" dirty="0" err="1" smtClean="0"/>
              <a:t>nombre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Nombres</a:t>
            </a:r>
            <a:r>
              <a:rPr lang="en-US" dirty="0" smtClean="0"/>
              <a:t> de sites de production et de </a:t>
            </a:r>
            <a:r>
              <a:rPr lang="en-US" dirty="0" err="1" smtClean="0"/>
              <a:t>traitement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Taille</a:t>
            </a:r>
            <a:r>
              <a:rPr lang="en-US" dirty="0" smtClean="0"/>
              <a:t> des </a:t>
            </a:r>
            <a:r>
              <a:rPr lang="en-US" dirty="0" err="1" smtClean="0"/>
              <a:t>réseaux</a:t>
            </a:r>
            <a:r>
              <a:rPr lang="en-US" dirty="0" smtClean="0"/>
              <a:t> et des sites de </a:t>
            </a:r>
            <a:r>
              <a:rPr lang="en-US" dirty="0" err="1" smtClean="0"/>
              <a:t>stockage</a:t>
            </a:r>
            <a:r>
              <a:rPr lang="en-US" dirty="0" smtClean="0"/>
              <a:t> et de </a:t>
            </a:r>
            <a:r>
              <a:rPr lang="en-US" dirty="0" err="1" smtClean="0"/>
              <a:t>calcul</a:t>
            </a:r>
            <a:endParaRPr lang="en-US" dirty="0" smtClean="0"/>
          </a:p>
          <a:p>
            <a:pPr lvl="2" eaLnBrk="1" hangingPunct="1">
              <a:buFont typeface="Arial" pitchFamily="-106" charset="0"/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err="1" smtClean="0"/>
              <a:t>Complexité</a:t>
            </a:r>
            <a:endParaRPr lang="en-US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Grande </a:t>
            </a:r>
            <a:r>
              <a:rPr lang="en-US" dirty="0" err="1" smtClean="0"/>
              <a:t>diversité</a:t>
            </a:r>
            <a:r>
              <a:rPr lang="en-US" dirty="0" smtClean="0"/>
              <a:t> des </a:t>
            </a:r>
            <a:r>
              <a:rPr lang="en-US" dirty="0" err="1" smtClean="0"/>
              <a:t>méthodes</a:t>
            </a:r>
            <a:r>
              <a:rPr lang="en-US" dirty="0" smtClean="0"/>
              <a:t> </a:t>
            </a:r>
            <a:r>
              <a:rPr lang="en-US" dirty="0" err="1" smtClean="0"/>
              <a:t>d’acquisition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Grand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d’attributs</a:t>
            </a:r>
            <a:r>
              <a:rPr lang="en-US" dirty="0" smtClean="0"/>
              <a:t> et de dimensions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incertaines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err="1" smtClean="0"/>
              <a:t>Hétérogénéité</a:t>
            </a:r>
            <a:endParaRPr lang="en-US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Collaboration entre des </a:t>
            </a:r>
            <a:r>
              <a:rPr lang="en-US" dirty="0" err="1" smtClean="0"/>
              <a:t>scientifiques</a:t>
            </a:r>
            <a:r>
              <a:rPr lang="en-US" dirty="0" smtClean="0"/>
              <a:t> de disciplines </a:t>
            </a:r>
            <a:r>
              <a:rPr lang="en-US" dirty="0" err="1" smtClean="0"/>
              <a:t>différentes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Données</a:t>
            </a:r>
            <a:r>
              <a:rPr lang="en-US" dirty="0" smtClean="0"/>
              <a:t> avec des formats </a:t>
            </a:r>
            <a:r>
              <a:rPr lang="en-US" dirty="0" err="1" smtClean="0"/>
              <a:t>spécifiques</a:t>
            </a:r>
            <a:r>
              <a:rPr lang="en-US" dirty="0" smtClean="0"/>
              <a:t> qui </a:t>
            </a:r>
            <a:r>
              <a:rPr lang="en-US" dirty="0" err="1" smtClean="0"/>
              <a:t>doivent</a:t>
            </a:r>
            <a:r>
              <a:rPr lang="en-US" dirty="0" smtClean="0"/>
              <a:t> </a:t>
            </a:r>
            <a:r>
              <a:rPr lang="en-US" dirty="0" err="1" smtClean="0"/>
              <a:t>intéropérer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Gestion</a:t>
            </a:r>
            <a:r>
              <a:rPr lang="en-US" dirty="0" smtClean="0"/>
              <a:t> par des workflows complexes</a:t>
            </a:r>
            <a:endParaRPr lang="en-US" dirty="0"/>
          </a:p>
        </p:txBody>
      </p:sp>
      <p:sp>
        <p:nvSpPr>
          <p:cNvPr id="13414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46BD74-88C8-BF44-A542-69ADA41B0C95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414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41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F78104C3-E592-D944-938B-C9216BD095CD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16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 challenges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685800"/>
            <a:ext cx="8408987" cy="53070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err="1" smtClean="0"/>
              <a:t>Concevoir</a:t>
            </a:r>
            <a:r>
              <a:rPr lang="en-US" sz="2400" b="1" dirty="0" smtClean="0"/>
              <a:t> des </a:t>
            </a:r>
            <a:r>
              <a:rPr lang="en-US" sz="2400" b="1" dirty="0" err="1" smtClean="0"/>
              <a:t>outils</a:t>
            </a:r>
            <a:r>
              <a:rPr lang="en-US" sz="2400" b="1" dirty="0" smtClean="0"/>
              <a:t> qui </a:t>
            </a:r>
            <a:r>
              <a:rPr lang="en-US" sz="2400" b="1" dirty="0" err="1" smtClean="0"/>
              <a:t>vont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permettre</a:t>
            </a:r>
            <a:r>
              <a:rPr lang="en-US" sz="2400" b="1" dirty="0" smtClean="0"/>
              <a:t> de</a:t>
            </a:r>
            <a:endParaRPr lang="en-US" b="1" dirty="0" smtClean="0"/>
          </a:p>
          <a:p>
            <a:pPr lvl="1">
              <a:buFont typeface="Arial" pitchFamily="-106" charset="0"/>
              <a:buChar char="•"/>
            </a:pPr>
            <a:r>
              <a:rPr lang="en-US" b="1" dirty="0" err="1" smtClean="0"/>
              <a:t>Manipuler</a:t>
            </a:r>
            <a:r>
              <a:rPr lang="en-US" b="1" dirty="0" smtClean="0"/>
              <a:t> des workflows </a:t>
            </a:r>
            <a:r>
              <a:rPr lang="en-US" b="1" dirty="0" err="1" smtClean="0"/>
              <a:t>distribués</a:t>
            </a:r>
            <a:r>
              <a:rPr lang="en-US" b="1" dirty="0" smtClean="0"/>
              <a:t> complexes </a:t>
            </a:r>
            <a:r>
              <a:rPr lang="en-US" b="1" dirty="0" err="1" smtClean="0"/>
              <a:t>à</a:t>
            </a:r>
            <a:r>
              <a:rPr lang="en-US" b="1" dirty="0" smtClean="0"/>
              <a:t> </a:t>
            </a:r>
            <a:r>
              <a:rPr lang="en-US" b="1" dirty="0" err="1" smtClean="0"/>
              <a:t>grande</a:t>
            </a:r>
            <a:r>
              <a:rPr lang="en-US" b="1" dirty="0" smtClean="0"/>
              <a:t> </a:t>
            </a:r>
            <a:r>
              <a:rPr lang="en-US" b="1" dirty="0" err="1" smtClean="0"/>
              <a:t>échelle</a:t>
            </a:r>
            <a:r>
              <a:rPr lang="en-US" b="1" dirty="0" smtClean="0"/>
              <a:t> (</a:t>
            </a:r>
            <a:r>
              <a:rPr lang="en-US" b="1" dirty="0" err="1" smtClean="0"/>
              <a:t>à</a:t>
            </a:r>
            <a:r>
              <a:rPr lang="en-US" b="1" dirty="0" smtClean="0"/>
              <a:t> la </a:t>
            </a:r>
            <a:r>
              <a:rPr lang="en-US" b="1" dirty="0" err="1" smtClean="0"/>
              <a:t>fois</a:t>
            </a:r>
            <a:r>
              <a:rPr lang="en-US" b="1" dirty="0" smtClean="0"/>
              <a:t> du </a:t>
            </a:r>
            <a:r>
              <a:rPr lang="en-US" b="1" dirty="0" err="1" smtClean="0"/>
              <a:t>calcul</a:t>
            </a:r>
            <a:r>
              <a:rPr lang="en-US" b="1" dirty="0" smtClean="0"/>
              <a:t> et des </a:t>
            </a:r>
            <a:r>
              <a:rPr lang="en-US" b="1" dirty="0" err="1" smtClean="0"/>
              <a:t>transferts/réplications</a:t>
            </a:r>
            <a:r>
              <a:rPr lang="en-US" b="1" dirty="0" smtClean="0"/>
              <a:t> de </a:t>
            </a:r>
            <a:r>
              <a:rPr lang="en-US" b="1" dirty="0" err="1" smtClean="0"/>
              <a:t>données</a:t>
            </a:r>
            <a:r>
              <a:rPr lang="en-US" b="1" dirty="0" smtClean="0"/>
              <a:t>)</a:t>
            </a:r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en-US" dirty="0" smtClean="0"/>
              <a:t> </a:t>
            </a:r>
            <a:r>
              <a:rPr lang="en-US" sz="1600" dirty="0" err="1" smtClean="0"/>
              <a:t>Gestion</a:t>
            </a:r>
            <a:r>
              <a:rPr lang="en-US" sz="1600" dirty="0" smtClean="0"/>
              <a:t> des </a:t>
            </a:r>
            <a:r>
              <a:rPr lang="en-US" sz="1600" dirty="0" err="1" smtClean="0"/>
              <a:t>ressources</a:t>
            </a:r>
            <a:r>
              <a:rPr lang="en-US" sz="1600" dirty="0" smtClean="0"/>
              <a:t> (</a:t>
            </a:r>
            <a:r>
              <a:rPr lang="en-US" sz="1600" dirty="0" err="1" smtClean="0"/>
              <a:t>calcul</a:t>
            </a:r>
            <a:r>
              <a:rPr lang="en-US" sz="1600" dirty="0" smtClean="0"/>
              <a:t>, </a:t>
            </a:r>
            <a:r>
              <a:rPr lang="en-US" sz="1600" dirty="0" err="1" smtClean="0"/>
              <a:t>stockage</a:t>
            </a:r>
            <a:r>
              <a:rPr lang="en-US" sz="1600" dirty="0" smtClean="0"/>
              <a:t>, </a:t>
            </a:r>
            <a:r>
              <a:rPr lang="en-US" sz="1600" dirty="0" err="1" smtClean="0"/>
              <a:t>réseau</a:t>
            </a:r>
            <a:r>
              <a:rPr lang="en-US" sz="1600" dirty="0" smtClean="0"/>
              <a:t>), </a:t>
            </a:r>
            <a:r>
              <a:rPr lang="en-US" sz="1600" dirty="0" err="1" smtClean="0"/>
              <a:t>intéropérabilité</a:t>
            </a:r>
            <a:r>
              <a:rPr lang="en-US" sz="1600" dirty="0" smtClean="0"/>
              <a:t> des solutions</a:t>
            </a:r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Décrire</a:t>
            </a:r>
            <a:r>
              <a:rPr lang="en-US" sz="1600" dirty="0" smtClean="0"/>
              <a:t> </a:t>
            </a:r>
            <a:r>
              <a:rPr lang="en-US" sz="1600" dirty="0" err="1" smtClean="0"/>
              <a:t>ces</a:t>
            </a:r>
            <a:r>
              <a:rPr lang="en-US" sz="1600" dirty="0" smtClean="0"/>
              <a:t> workflows</a:t>
            </a:r>
          </a:p>
          <a:p>
            <a:pPr lvl="1">
              <a:buFont typeface="Arial" pitchFamily="-106" charset="0"/>
              <a:buChar char="•"/>
            </a:pPr>
            <a:r>
              <a:rPr lang="en-US" b="1" dirty="0" err="1" smtClean="0"/>
              <a:t>Gérer</a:t>
            </a:r>
            <a:r>
              <a:rPr lang="en-US" b="1" dirty="0" smtClean="0"/>
              <a:t> des </a:t>
            </a:r>
            <a:r>
              <a:rPr lang="en-US" b="1" dirty="0" err="1" smtClean="0"/>
              <a:t>méta-données</a:t>
            </a:r>
            <a:r>
              <a:rPr lang="en-US" b="1" dirty="0" smtClean="0"/>
              <a:t> </a:t>
            </a:r>
            <a:r>
              <a:rPr lang="en-US" b="1" dirty="0" err="1" smtClean="0"/>
              <a:t>à</a:t>
            </a:r>
            <a:r>
              <a:rPr lang="en-US" b="1" dirty="0" smtClean="0"/>
              <a:t> propos des </a:t>
            </a:r>
            <a:r>
              <a:rPr lang="en-US" b="1" dirty="0" err="1" smtClean="0"/>
              <a:t>expérimentations</a:t>
            </a:r>
            <a:r>
              <a:rPr lang="en-US" b="1" dirty="0" smtClean="0"/>
              <a:t> et </a:t>
            </a:r>
            <a:r>
              <a:rPr lang="en-US" b="1" dirty="0" err="1" smtClean="0"/>
              <a:t>leur</a:t>
            </a:r>
            <a:r>
              <a:rPr lang="en-US" b="1" dirty="0" smtClean="0"/>
              <a:t> provenance</a:t>
            </a:r>
          </a:p>
          <a:p>
            <a:pPr lvl="2" indent="0">
              <a:buFont typeface="Arial" pitchFamily="-106" charset="0"/>
              <a:buChar char="•"/>
            </a:pPr>
            <a:r>
              <a:rPr lang="en-US" dirty="0" smtClean="0"/>
              <a:t> </a:t>
            </a:r>
            <a:r>
              <a:rPr lang="en-US" sz="1800" dirty="0" err="1" smtClean="0"/>
              <a:t>D’où</a:t>
            </a:r>
            <a:r>
              <a:rPr lang="en-US" sz="1800" dirty="0" smtClean="0"/>
              <a:t> </a:t>
            </a:r>
            <a:r>
              <a:rPr lang="en-US" sz="1800" dirty="0" err="1" smtClean="0"/>
              <a:t>viennent</a:t>
            </a:r>
            <a:r>
              <a:rPr lang="en-US" sz="1800" dirty="0" smtClean="0"/>
              <a:t> </a:t>
            </a:r>
            <a:r>
              <a:rPr lang="en-US" sz="1800" dirty="0" err="1" smtClean="0"/>
              <a:t>mes</a:t>
            </a:r>
            <a:r>
              <a:rPr lang="en-US" sz="1800" dirty="0" smtClean="0"/>
              <a:t> </a:t>
            </a:r>
            <a:r>
              <a:rPr lang="en-US" sz="1800" dirty="0" err="1" smtClean="0"/>
              <a:t>données</a:t>
            </a:r>
            <a:r>
              <a:rPr lang="en-US" sz="1800" dirty="0" smtClean="0"/>
              <a:t> ? </a:t>
            </a:r>
          </a:p>
          <a:p>
            <a:pPr lvl="2" indent="0">
              <a:buFont typeface="Arial" pitchFamily="-106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Quelles</a:t>
            </a:r>
            <a:r>
              <a:rPr lang="en-US" sz="1800" dirty="0" smtClean="0"/>
              <a:t> </a:t>
            </a:r>
            <a:r>
              <a:rPr lang="en-US" sz="1800" dirty="0" err="1" smtClean="0"/>
              <a:t>ont</a:t>
            </a:r>
            <a:r>
              <a:rPr lang="en-US" sz="1800" dirty="0" smtClean="0"/>
              <a:t> </a:t>
            </a:r>
            <a:r>
              <a:rPr lang="en-US" sz="1800" dirty="0" err="1" smtClean="0"/>
              <a:t>été</a:t>
            </a:r>
            <a:r>
              <a:rPr lang="en-US" sz="1800" dirty="0" smtClean="0"/>
              <a:t> les transformations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qui </a:t>
            </a:r>
            <a:r>
              <a:rPr lang="en-US" sz="1800" dirty="0" err="1" smtClean="0"/>
              <a:t>ont</a:t>
            </a:r>
            <a:r>
              <a:rPr lang="en-US" sz="1800" dirty="0" smtClean="0"/>
              <a:t> </a:t>
            </a:r>
            <a:r>
              <a:rPr lang="en-US" sz="1800" dirty="0" err="1" smtClean="0"/>
              <a:t>été</a:t>
            </a:r>
            <a:r>
              <a:rPr lang="en-US" sz="1800" dirty="0" smtClean="0"/>
              <a:t> </a:t>
            </a:r>
            <a:r>
              <a:rPr lang="en-US" sz="1800" dirty="0" err="1" smtClean="0"/>
              <a:t>appliquées</a:t>
            </a:r>
            <a:r>
              <a:rPr lang="en-US" sz="1800" dirty="0" smtClean="0"/>
              <a:t> ? </a:t>
            </a:r>
          </a:p>
          <a:p>
            <a:pPr lvl="1">
              <a:buFont typeface="Arial" pitchFamily="-106" charset="0"/>
              <a:buChar char="•"/>
            </a:pPr>
            <a:r>
              <a:rPr lang="en-US" b="1" dirty="0" smtClean="0"/>
              <a:t>Programmer les applications de </a:t>
            </a:r>
            <a:r>
              <a:rPr lang="en-US" b="1" dirty="0" err="1" smtClean="0"/>
              <a:t>demain</a:t>
            </a:r>
            <a:endParaRPr lang="en-US" b="1" dirty="0" smtClean="0"/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Quel</a:t>
            </a:r>
            <a:r>
              <a:rPr lang="en-US" sz="1600" dirty="0" smtClean="0"/>
              <a:t> </a:t>
            </a:r>
            <a:r>
              <a:rPr lang="en-US" sz="1600" dirty="0" err="1" smtClean="0"/>
              <a:t>langage</a:t>
            </a:r>
            <a:r>
              <a:rPr lang="en-US" sz="1600" dirty="0" smtClean="0"/>
              <a:t> pour </a:t>
            </a:r>
            <a:r>
              <a:rPr lang="en-US" sz="1600" dirty="0" err="1" smtClean="0"/>
              <a:t>quelles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applications </a:t>
            </a:r>
            <a:r>
              <a:rPr lang="en-US" sz="1600" dirty="0" smtClean="0"/>
              <a:t>?</a:t>
            </a:r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en-US" sz="1600" dirty="0" smtClean="0"/>
              <a:t> Relations </a:t>
            </a:r>
            <a:r>
              <a:rPr lang="en-US" sz="1600" dirty="0" err="1" smtClean="0"/>
              <a:t>étroites</a:t>
            </a:r>
            <a:r>
              <a:rPr lang="en-US" sz="1600" dirty="0" smtClean="0"/>
              <a:t> avec les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gestionnaires</a:t>
            </a:r>
            <a:r>
              <a:rPr lang="en-US" sz="1600" dirty="0" smtClean="0"/>
              <a:t> </a:t>
            </a:r>
            <a:r>
              <a:rPr lang="en-US" sz="1600" dirty="0" smtClean="0"/>
              <a:t>de</a:t>
            </a:r>
            <a:r>
              <a:rPr lang="en-US" sz="1600" dirty="0" smtClean="0"/>
              <a:t> </a:t>
            </a:r>
            <a:r>
              <a:rPr lang="en-US" sz="1600" dirty="0" err="1" smtClean="0"/>
              <a:t>ressources</a:t>
            </a:r>
            <a:endParaRPr lang="en-US" sz="1600" dirty="0" smtClean="0"/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en-US" sz="1600" dirty="0" smtClean="0"/>
              <a:t> Performance </a:t>
            </a:r>
            <a:r>
              <a:rPr lang="en-US" sz="1600" b="1" dirty="0" smtClean="0"/>
              <a:t>et </a:t>
            </a:r>
            <a:r>
              <a:rPr lang="en-US" sz="1600" dirty="0" smtClean="0"/>
              <a:t>transparence</a:t>
            </a:r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Généricité</a:t>
            </a:r>
            <a:r>
              <a:rPr lang="en-US" sz="1600" dirty="0" smtClean="0"/>
              <a:t>  </a:t>
            </a:r>
          </a:p>
          <a:p>
            <a:pPr lvl="2" eaLnBrk="1" hangingPunct="1">
              <a:buFont typeface="Arial" pitchFamily="-106" charset="0"/>
              <a:buChar char="•"/>
            </a:pPr>
            <a:endParaRPr lang="en-US" dirty="0"/>
          </a:p>
        </p:txBody>
      </p:sp>
      <p:sp>
        <p:nvSpPr>
          <p:cNvPr id="13517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625D6E-FA19-D746-89C2-A3B8AB9FCB76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517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517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C9B74352-1281-7642-B1CC-8A73A75B1740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17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5818994" y="3886200"/>
          <a:ext cx="3205943" cy="2711450"/>
        </p:xfrm>
        <a:graphic>
          <a:graphicData uri="http://schemas.openxmlformats.org/presentationml/2006/ole">
            <p:oleObj spid="_x0000_s673794" name="Document" r:id="rId4" imgW="3047888" imgH="2578005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et technologies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4419600"/>
          </a:xfrm>
        </p:spPr>
        <p:txBody>
          <a:bodyPr/>
          <a:lstStyle/>
          <a:p>
            <a:r>
              <a:rPr lang="fr-FR" dirty="0" smtClean="0"/>
              <a:t>Agréger, manipuler, analyser, visualiser</a:t>
            </a:r>
          </a:p>
          <a:p>
            <a:r>
              <a:rPr lang="fr-FR" dirty="0" smtClean="0"/>
              <a:t>Multidisciplinaire: informatique, statistique, mathématique appliquées, </a:t>
            </a:r>
            <a:r>
              <a:rPr lang="fr-FR" dirty="0" err="1" smtClean="0"/>
              <a:t>economie</a:t>
            </a:r>
            <a:endParaRPr lang="fr-FR" dirty="0" smtClean="0"/>
          </a:p>
          <a:p>
            <a:r>
              <a:rPr lang="fr-FR" dirty="0" smtClean="0"/>
              <a:t>Techniques</a:t>
            </a:r>
          </a:p>
          <a:p>
            <a:pPr lvl="1"/>
            <a:r>
              <a:rPr lang="fr-FR" dirty="0" smtClean="0"/>
              <a:t>Analyse exploratoire et </a:t>
            </a:r>
            <a:r>
              <a:rPr lang="fr-FR" dirty="0" smtClean="0"/>
              <a:t>visualisation</a:t>
            </a:r>
          </a:p>
          <a:p>
            <a:pPr lvl="2"/>
            <a:r>
              <a:rPr lang="fr-FR" dirty="0" smtClean="0"/>
              <a:t>Analyse descriptive (fréquence</a:t>
            </a:r>
            <a:r>
              <a:rPr lang="fr-FR" dirty="0" smtClean="0"/>
              <a:t>), regroupement </a:t>
            </a:r>
            <a:r>
              <a:rPr lang="fr-FR" dirty="0" smtClean="0"/>
              <a:t>(</a:t>
            </a:r>
            <a:r>
              <a:rPr lang="fr-FR" i="1" dirty="0" err="1" smtClean="0"/>
              <a:t>clustering</a:t>
            </a:r>
            <a:r>
              <a:rPr lang="fr-FR" dirty="0" smtClean="0"/>
              <a:t>), catégorisation,  analyses factorielles, régression</a:t>
            </a:r>
          </a:p>
          <a:p>
            <a:pPr lvl="1"/>
            <a:r>
              <a:rPr lang="fr-FR" dirty="0" smtClean="0"/>
              <a:t>Apprentissage </a:t>
            </a:r>
            <a:r>
              <a:rPr lang="fr-FR" dirty="0" smtClean="0"/>
              <a:t>(machine </a:t>
            </a:r>
            <a:r>
              <a:rPr lang="fr-FR" dirty="0" err="1" smtClean="0"/>
              <a:t>learning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Calcul intensif</a:t>
            </a:r>
          </a:p>
          <a:p>
            <a:r>
              <a:rPr lang="fr-FR" dirty="0" smtClean="0"/>
              <a:t>Technologies</a:t>
            </a:r>
          </a:p>
          <a:p>
            <a:pPr lvl="1"/>
            <a:r>
              <a:rPr lang="fr-FR" dirty="0" smtClean="0"/>
              <a:t>NOSQL ; Cassandra/</a:t>
            </a:r>
            <a:r>
              <a:rPr lang="fr-FR" dirty="0" err="1" smtClean="0"/>
              <a:t>Hadoop</a:t>
            </a:r>
            <a:endParaRPr lang="fr-FR" dirty="0" smtClean="0"/>
          </a:p>
          <a:p>
            <a:pPr lvl="1"/>
            <a:r>
              <a:rPr lang="fr-FR" dirty="0" smtClean="0"/>
              <a:t>Cloud </a:t>
            </a:r>
            <a:r>
              <a:rPr lang="fr-FR" dirty="0" err="1" smtClean="0"/>
              <a:t>computing</a:t>
            </a:r>
            <a:endParaRPr lang="fr-FR" dirty="0" smtClean="0"/>
          </a:p>
          <a:p>
            <a:pPr lvl="1"/>
            <a:r>
              <a:rPr lang="fr-FR" dirty="0" smtClean="0"/>
              <a:t>Data </a:t>
            </a:r>
            <a:r>
              <a:rPr lang="fr-FR" dirty="0" err="1" smtClean="0"/>
              <a:t>warehouse</a:t>
            </a:r>
            <a:r>
              <a:rPr lang="fr-FR" dirty="0" smtClean="0"/>
              <a:t> / data smart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BEC-31AD-7844-A4FF-09DE4CAED49F}" type="datetime1">
              <a:rPr lang="fr-FR" smtClean="0"/>
              <a:t>2/10/12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629400"/>
            <a:ext cx="7162800" cy="228600"/>
          </a:xfrm>
        </p:spPr>
        <p:txBody>
          <a:bodyPr/>
          <a:lstStyle/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5421-AEAB-5F4C-92E3-DA08DA96904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38096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1764833" cy="166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3388867" cy="17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2578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Quelques approches</a:t>
            </a:r>
          </a:p>
        </p:txBody>
      </p:sp>
      <p:sp>
        <p:nvSpPr>
          <p:cNvPr id="137219" name="Espace réservé du contenu 2"/>
          <p:cNvSpPr>
            <a:spLocks noGrp="1"/>
          </p:cNvSpPr>
          <p:nvPr>
            <p:ph idx="1"/>
          </p:nvPr>
        </p:nvSpPr>
        <p:spPr>
          <a:xfrm>
            <a:off x="280988" y="769938"/>
            <a:ext cx="8621712" cy="530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Bases de </a:t>
            </a:r>
            <a:r>
              <a:rPr lang="en-US" b="1" dirty="0" err="1" smtClean="0"/>
              <a:t>données</a:t>
            </a:r>
            <a:r>
              <a:rPr lang="en-US" b="1" dirty="0" smtClean="0"/>
              <a:t> </a:t>
            </a:r>
            <a:r>
              <a:rPr lang="en-US" b="1" dirty="0" err="1" smtClean="0"/>
              <a:t>relationnelles</a:t>
            </a:r>
            <a:r>
              <a:rPr lang="en-US" b="1" dirty="0" smtClean="0"/>
              <a:t> (RDBMS, Relational Data Base Management Systems)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Versions </a:t>
            </a:r>
            <a:r>
              <a:rPr lang="en-US" dirty="0" err="1" smtClean="0"/>
              <a:t>parallèles</a:t>
            </a:r>
            <a:r>
              <a:rPr lang="en-US" dirty="0" smtClean="0"/>
              <a:t>, support SQL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problèmes</a:t>
            </a:r>
            <a:r>
              <a:rPr lang="en-US" dirty="0" smtClean="0"/>
              <a:t> </a:t>
            </a:r>
            <a:r>
              <a:rPr lang="en-US" dirty="0" err="1" smtClean="0"/>
              <a:t>d’extensibilité</a:t>
            </a:r>
            <a:r>
              <a:rPr lang="en-US" dirty="0" smtClean="0"/>
              <a:t>, de </a:t>
            </a:r>
            <a:r>
              <a:rPr lang="en-US" dirty="0" err="1" smtClean="0"/>
              <a:t>simplicité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de </a:t>
            </a:r>
            <a:r>
              <a:rPr lang="en-US" dirty="0" err="1" smtClean="0"/>
              <a:t>flexibilité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DBMS </a:t>
            </a:r>
            <a:r>
              <a:rPr lang="en-US" dirty="0" err="1" smtClean="0"/>
              <a:t>spécialisés</a:t>
            </a:r>
            <a:r>
              <a:rPr lang="en-US" dirty="0" smtClean="0"/>
              <a:t> (</a:t>
            </a:r>
            <a:r>
              <a:rPr lang="en-US" dirty="0" err="1" smtClean="0"/>
              <a:t>orienté</a:t>
            </a:r>
            <a:r>
              <a:rPr lang="en-US" dirty="0" smtClean="0"/>
              <a:t> </a:t>
            </a:r>
            <a:r>
              <a:rPr lang="en-US" dirty="0" err="1" smtClean="0"/>
              <a:t>colonnes</a:t>
            </a:r>
            <a:r>
              <a:rPr lang="en-US" dirty="0" smtClean="0"/>
              <a:t> pour les OLAP, DSMS pour le stream processing</a:t>
            </a:r>
            <a:r>
              <a:rPr lang="en-US" dirty="0" smtClean="0"/>
              <a:t>)</a:t>
            </a:r>
          </a:p>
          <a:p>
            <a:pPr lvl="2" eaLnBrk="1" hangingPunct="1">
              <a:buFont typeface="Arial" pitchFamily="-106" charset="0"/>
              <a:buChar char="•"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Gestion</a:t>
            </a:r>
            <a:r>
              <a:rPr lang="en-US" b="1" dirty="0" smtClean="0"/>
              <a:t> </a:t>
            </a:r>
            <a:r>
              <a:rPr lang="en-US" b="1" dirty="0" smtClean="0"/>
              <a:t>de </a:t>
            </a:r>
            <a:r>
              <a:rPr lang="en-US" b="1" dirty="0" err="1" smtClean="0"/>
              <a:t>données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les Clouds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“one size does not fit all”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Offres</a:t>
            </a:r>
            <a:r>
              <a:rPr lang="en-US" dirty="0" smtClean="0"/>
              <a:t> de services de </a:t>
            </a:r>
            <a:r>
              <a:rPr lang="en-US" dirty="0" err="1" smtClean="0"/>
              <a:t>gestion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plus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structurées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Offres</a:t>
            </a:r>
            <a:r>
              <a:rPr lang="en-US" dirty="0" smtClean="0"/>
              <a:t> Google </a:t>
            </a:r>
            <a:r>
              <a:rPr lang="en-US" dirty="0" err="1" smtClean="0"/>
              <a:t>BigTable</a:t>
            </a:r>
            <a:r>
              <a:rPr lang="en-US" dirty="0" smtClean="0"/>
              <a:t>, Amazon S3, Amazon Simple DB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fr-FR" dirty="0" smtClean="0"/>
              <a:t>Approches </a:t>
            </a:r>
            <a:r>
              <a:rPr lang="fr-FR" dirty="0" err="1" smtClean="0"/>
              <a:t>NoSQL</a:t>
            </a:r>
            <a:endParaRPr lang="fr-FR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fr-FR" dirty="0" smtClean="0"/>
              <a:t>Systèmes de fichiers distribués</a:t>
            </a:r>
            <a:endParaRPr lang="en-US" dirty="0"/>
          </a:p>
        </p:txBody>
      </p:sp>
      <p:sp>
        <p:nvSpPr>
          <p:cNvPr id="13722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ADD02D-6E84-1241-B894-37EF26456CCE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722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dirty="0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72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8172D3C6-1D79-254A-8B58-94A2D2338FA1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19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re 1"/>
          <p:cNvSpPr>
            <a:spLocks noGrp="1"/>
          </p:cNvSpPr>
          <p:nvPr>
            <p:ph type="title"/>
          </p:nvPr>
        </p:nvSpPr>
        <p:spPr>
          <a:xfrm>
            <a:off x="201613" y="130175"/>
            <a:ext cx="7540625" cy="327025"/>
          </a:xfrm>
        </p:spPr>
        <p:txBody>
          <a:bodyPr/>
          <a:lstStyle/>
          <a:p>
            <a:pPr eaLnBrk="1" hangingPunct="1"/>
            <a:r>
              <a:rPr lang="en-US" dirty="0" err="1" smtClean="0"/>
              <a:t>Contexte</a:t>
            </a:r>
            <a:endParaRPr lang="en-US" dirty="0" smtClean="0"/>
          </a:p>
        </p:txBody>
      </p:sp>
      <p:sp>
        <p:nvSpPr>
          <p:cNvPr id="12800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5372594-6AF1-F241-B97D-971FE62847C6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2800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49375" y="6584950"/>
            <a:ext cx="5218113" cy="273050"/>
          </a:xfrm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2800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5F5BD341-6CCF-4548-9FF6-D588B770A8F8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28006" name="Flowchart: Magnetic Disk 30"/>
          <p:cNvSpPr>
            <a:spLocks noChangeArrowheads="1"/>
          </p:cNvSpPr>
          <p:nvPr/>
        </p:nvSpPr>
        <p:spPr bwMode="auto">
          <a:xfrm>
            <a:off x="3165475" y="3046413"/>
            <a:ext cx="2692400" cy="857250"/>
          </a:xfrm>
          <a:prstGeom prst="flowChartMagneticDisk">
            <a:avLst/>
          </a:prstGeom>
          <a:solidFill>
            <a:srgbClr val="FECF53"/>
          </a:solidFill>
          <a:ln w="9525">
            <a:solidFill>
              <a:srgbClr val="215968"/>
            </a:solidFill>
            <a:round/>
            <a:headEnd/>
            <a:tailEnd/>
          </a:ln>
        </p:spPr>
        <p:txBody>
          <a:bodyPr lIns="107287" tIns="53643" rIns="107287" bIns="53643" anchor="ctr">
            <a:prstTxWarp prst="textNoShape">
              <a:avLst/>
            </a:prstTxWarp>
            <a:spAutoFit/>
          </a:bodyPr>
          <a:lstStyle/>
          <a:p>
            <a:pPr algn="ctr" defTabSz="1073150"/>
            <a:r>
              <a:rPr lang="en-US" sz="2100" u="sng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Petaoctets x</a:t>
            </a:r>
            <a:r>
              <a:rPr lang="en-US" sz="21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2/2 ans</a:t>
            </a:r>
          </a:p>
        </p:txBody>
      </p:sp>
      <p:pic>
        <p:nvPicPr>
          <p:cNvPr id="128007" name="Picture 8" descr="http://mathworld.wolfram.com/images/eps-gif/Funnel_10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371600"/>
            <a:ext cx="84550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owchart: Magnetic Disk 28"/>
          <p:cNvSpPr>
            <a:spLocks noChangeArrowheads="1"/>
          </p:cNvSpPr>
          <p:nvPr/>
        </p:nvSpPr>
        <p:spPr bwMode="auto">
          <a:xfrm>
            <a:off x="3594100" y="3305175"/>
            <a:ext cx="215900" cy="714375"/>
          </a:xfrm>
          <a:prstGeom prst="flowChartMagneticDisk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107287" tIns="53643" rIns="107287" bIns="53643">
            <a:prstTxWarp prst="textNoShape">
              <a:avLst/>
            </a:prstTxWarp>
            <a:spAutoFit/>
          </a:bodyPr>
          <a:lstStyle/>
          <a:p>
            <a:pPr defTabSz="1073150">
              <a:defRPr/>
            </a:pPr>
            <a:endParaRPr lang="fr-FR" sz="2100">
              <a:effectLst>
                <a:outerShdw blurRad="38100" dist="38100" dir="2700000" algn="tl">
                  <a:srgbClr val="DDDDDD"/>
                </a:outerShdw>
              </a:effectLst>
              <a:latin typeface="Segoe Semibol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8009" name="TextBox 15"/>
          <p:cNvSpPr txBox="1">
            <a:spLocks noChangeArrowheads="1"/>
          </p:cNvSpPr>
          <p:nvPr/>
        </p:nvSpPr>
        <p:spPr bwMode="auto">
          <a:xfrm>
            <a:off x="127000" y="2203450"/>
            <a:ext cx="319563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prstTxWarp prst="textNoShape">
              <a:avLst/>
            </a:prstTxWarp>
            <a:spAutoFit/>
          </a:bodyPr>
          <a:lstStyle/>
          <a:p>
            <a:pPr defTabSz="1073150"/>
            <a:r>
              <a:rPr lang="en-US" sz="1800" b="1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The Challenge</a:t>
            </a:r>
            <a:endParaRPr lang="en-US" sz="1800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defTabSz="1073150"/>
            <a:r>
              <a:rPr lang="en-US" sz="1800" i="1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Enable Discovery</a:t>
            </a:r>
            <a:r>
              <a:rPr lang="en-US" sz="18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  <a:p>
            <a:pPr defTabSz="1073150"/>
            <a:r>
              <a:rPr lang="en-US" sz="18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   Deliver the capability to mine,</a:t>
            </a:r>
          </a:p>
          <a:p>
            <a:pPr defTabSz="1073150"/>
            <a:r>
              <a:rPr lang="en-US" sz="18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   search and analyze this data</a:t>
            </a:r>
          </a:p>
          <a:p>
            <a:pPr defTabSz="1073150"/>
            <a:r>
              <a:rPr lang="en-US" sz="18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   in near real time.</a:t>
            </a:r>
          </a:p>
        </p:txBody>
      </p:sp>
      <p:grpSp>
        <p:nvGrpSpPr>
          <p:cNvPr id="2" name="Grouper 17"/>
          <p:cNvGrpSpPr>
            <a:grpSpLocks/>
          </p:cNvGrpSpPr>
          <p:nvPr/>
        </p:nvGrpSpPr>
        <p:grpSpPr bwMode="auto">
          <a:xfrm>
            <a:off x="533400" y="687388"/>
            <a:ext cx="8166100" cy="647700"/>
            <a:chOff x="381047" y="1277428"/>
            <a:chExt cx="8166262" cy="648481"/>
          </a:xfrm>
        </p:grpSpPr>
        <p:pic>
          <p:nvPicPr>
            <p:cNvPr id="8" name="Picture 2" descr="http://tbn0.google.com/images?q=tbn:LVmRtlYltPxfNM:http://www.st.com/stonline/stappl/publish/stwebresources/PL__Press__Release/CERN_LHC_t2030shigh.jpe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47" y="1304921"/>
              <a:ext cx="988474" cy="5934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13798" y="1339342"/>
              <a:ext cx="1112077" cy="524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076374" y="1334823"/>
              <a:ext cx="1175217" cy="5336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6" descr="http://eetd.lbl.gov/hightech/img/datacenter_lg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958444" y="1277428"/>
              <a:ext cx="948501" cy="6484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8019" name="Picture 17" descr="instrumented-room.jpg"/>
            <p:cNvPicPr>
              <a:picLocks noChangeAspect="1"/>
            </p:cNvPicPr>
            <p:nvPr/>
          </p:nvPicPr>
          <p:blipFill>
            <a:blip r:embed="rId8"/>
            <a:srcRect t="67119" r="51080"/>
            <a:stretch>
              <a:fillRect/>
            </a:stretch>
          </p:blipFill>
          <p:spPr bwMode="auto">
            <a:xfrm>
              <a:off x="7432730" y="1326337"/>
              <a:ext cx="1114579" cy="55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8011" name="TextBox 16"/>
          <p:cNvSpPr txBox="1">
            <a:spLocks noChangeArrowheads="1"/>
          </p:cNvSpPr>
          <p:nvPr/>
        </p:nvSpPr>
        <p:spPr bwMode="auto">
          <a:xfrm>
            <a:off x="6021388" y="2462213"/>
            <a:ext cx="29860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prstTxWarp prst="textNoShape">
              <a:avLst/>
            </a:prstTxWarp>
            <a:spAutoFit/>
          </a:bodyPr>
          <a:lstStyle/>
          <a:p>
            <a:pPr defTabSz="1073150"/>
            <a:r>
              <a:rPr lang="en-US" sz="1800" i="1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Enhance our Lives</a:t>
            </a:r>
          </a:p>
          <a:p>
            <a:pPr defTabSz="1073150"/>
            <a:r>
              <a:rPr lang="en-US" sz="18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Participate in our own health </a:t>
            </a:r>
          </a:p>
          <a:p>
            <a:pPr defTabSz="1073150"/>
            <a:r>
              <a:rPr lang="en-US" sz="18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   care.  Augment experience</a:t>
            </a:r>
          </a:p>
          <a:p>
            <a:pPr defTabSz="1073150"/>
            <a:r>
              <a:rPr lang="en-US" sz="18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   with deeper understanding. </a:t>
            </a:r>
            <a:endParaRPr lang="en-US" sz="1800" i="1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8012" name="Rectangle 18"/>
          <p:cNvSpPr>
            <a:spLocks noChangeArrowheads="1"/>
          </p:cNvSpPr>
          <p:nvPr/>
        </p:nvSpPr>
        <p:spPr bwMode="auto">
          <a:xfrm>
            <a:off x="7302500" y="3668713"/>
            <a:ext cx="1724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Credits: Microsoft</a:t>
            </a:r>
          </a:p>
        </p:txBody>
      </p:sp>
      <p:sp>
        <p:nvSpPr>
          <p:cNvPr id="128013" name="Rectangle 18"/>
          <p:cNvSpPr>
            <a:spLocks noChangeArrowheads="1"/>
          </p:cNvSpPr>
          <p:nvPr/>
        </p:nvSpPr>
        <p:spPr bwMode="auto">
          <a:xfrm>
            <a:off x="230188" y="4017963"/>
            <a:ext cx="8693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b="1"/>
              <a:t>IDC: </a:t>
            </a:r>
            <a:r>
              <a:rPr lang="fr-FR" sz="1800"/>
              <a:t>1,9 Zo (Zettaoctets) – soit 1.900.000.000.000.000.000.000 (1,9 x 10 puissance 21) octets, ou encore 1,9 milliard de Téraoctets (To), volume de données créé ou dupliqué en 2011… = ensemble de la capacité de stockage de l’information en 2007 ! </a:t>
            </a:r>
            <a:endParaRPr lang="en-US" sz="180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5613" y="5275263"/>
            <a:ext cx="822166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1800"/>
              <a:t>“</a:t>
            </a:r>
            <a:r>
              <a:rPr lang="en-GB" sz="1800" i="1"/>
              <a:t>Scientists are spending most of their time manipulating, organizing, finding and moving data, instead of researching. And it’s going to get worse</a:t>
            </a:r>
            <a:r>
              <a:rPr lang="en-GB" sz="1800"/>
              <a:t>” (</a:t>
            </a:r>
            <a:r>
              <a:rPr lang="en-GB" sz="1800">
                <a:ea typeface="ＭＳ Ｐゴシック" pitchFamily="-106" charset="-128"/>
                <a:cs typeface="ＭＳ Ｐゴシック" pitchFamily="-106" charset="-128"/>
              </a:rPr>
              <a:t>Office Science of Data Management challenge – DoE)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4324350" cy="533400"/>
          </a:xfrm>
        </p:spPr>
        <p:txBody>
          <a:bodyPr/>
          <a:lstStyle/>
          <a:p>
            <a:pPr eaLnBrk="1" hangingPunct="1"/>
            <a:r>
              <a:rPr lang="fr-FR" dirty="0" smtClean="0">
                <a:ea typeface="ＭＳ Ｐゴシック" pitchFamily="-106" charset="-128"/>
                <a:cs typeface="ＭＳ Ｐゴシック" pitchFamily="-106" charset="-128"/>
              </a:rPr>
              <a:t>Approche </a:t>
            </a:r>
            <a:r>
              <a:rPr lang="fr-FR" dirty="0" err="1" smtClean="0">
                <a:ea typeface="ＭＳ Ｐゴシック" pitchFamily="-106" charset="-128"/>
                <a:cs typeface="ＭＳ Ｐゴシック" pitchFamily="-106" charset="-128"/>
              </a:rPr>
              <a:t>BlobSeer</a:t>
            </a:r>
            <a:endParaRPr lang="fr-FR" dirty="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9267" name="Espace réservé du contenu 2"/>
          <p:cNvSpPr>
            <a:spLocks noGrp="1"/>
          </p:cNvSpPr>
          <p:nvPr>
            <p:ph idx="1"/>
          </p:nvPr>
        </p:nvSpPr>
        <p:spPr>
          <a:xfrm>
            <a:off x="152400" y="685800"/>
            <a:ext cx="8399463" cy="5551488"/>
          </a:xfrm>
        </p:spPr>
        <p:txBody>
          <a:bodyPr/>
          <a:lstStyle/>
          <a:p>
            <a:pPr marL="0" indent="0" eaLnBrk="1" hangingPunct="1">
              <a:lnSpc>
                <a:spcPct val="102000"/>
              </a:lnSpc>
              <a:buFont typeface="Wingdings" pitchFamily="-106" charset="2"/>
              <a:buNone/>
            </a:pPr>
            <a:r>
              <a:rPr lang="en-US" sz="1800" b="1" dirty="0" err="1" smtClean="0">
                <a:ea typeface="ＭＳ Ｐゴシック" pitchFamily="-106" charset="-128"/>
                <a:cs typeface="ＭＳ Ｐゴシック" pitchFamily="-106" charset="-128"/>
              </a:rPr>
              <a:t>BlobSeer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: plate-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forme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logicielle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pour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une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gestion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de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BLOBs</a:t>
            </a:r>
            <a:endParaRPr lang="en-US" sz="1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eaLnBrk="1" hangingPunct="1">
              <a:lnSpc>
                <a:spcPct val="102000"/>
              </a:lnSpc>
              <a:buFont typeface="Wingdings" pitchFamily="-106" charset="2"/>
              <a:buNone/>
            </a:pPr>
            <a:r>
              <a:rPr lang="en-US" sz="1800" b="1" dirty="0" err="1" smtClean="0"/>
              <a:t>Fonctionnalités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clés</a:t>
            </a:r>
            <a:endParaRPr lang="en-US" sz="1800" b="1" dirty="0" smtClean="0"/>
          </a:p>
          <a:p>
            <a:pPr lvl="2" eaLnBrk="1" hangingPunct="1">
              <a:lnSpc>
                <a:spcPct val="102000"/>
              </a:lnSpc>
            </a:pPr>
            <a:r>
              <a:rPr lang="en-US" sz="1800" dirty="0" err="1" smtClean="0"/>
              <a:t>Gestion</a:t>
            </a:r>
            <a:r>
              <a:rPr lang="en-US" sz="1800" dirty="0" smtClean="0"/>
              <a:t> de </a:t>
            </a:r>
            <a:r>
              <a:rPr lang="en-US" sz="1800" dirty="0" err="1" smtClean="0"/>
              <a:t>données</a:t>
            </a:r>
            <a:r>
              <a:rPr lang="en-US" sz="1800" dirty="0" smtClean="0"/>
              <a:t> </a:t>
            </a:r>
            <a:r>
              <a:rPr lang="en-US" sz="1800" dirty="0" err="1" smtClean="0"/>
              <a:t>décentralisée</a:t>
            </a:r>
            <a:endParaRPr lang="en-US" sz="1800" dirty="0" smtClean="0"/>
          </a:p>
          <a:p>
            <a:pPr lvl="2" eaLnBrk="1" hangingPunct="1">
              <a:lnSpc>
                <a:spcPct val="102000"/>
              </a:lnSpc>
            </a:pPr>
            <a:r>
              <a:rPr lang="en-US" sz="1800" dirty="0" err="1" smtClean="0"/>
              <a:t>Gestion</a:t>
            </a:r>
            <a:r>
              <a:rPr lang="en-US" sz="1800" dirty="0" smtClean="0"/>
              <a:t> de </a:t>
            </a:r>
            <a:r>
              <a:rPr lang="en-US" sz="1800" dirty="0" err="1" smtClean="0"/>
              <a:t>méta-données</a:t>
            </a:r>
            <a:r>
              <a:rPr lang="en-US" sz="1800" dirty="0" smtClean="0"/>
              <a:t> </a:t>
            </a:r>
            <a:r>
              <a:rPr lang="en-US" sz="1800" dirty="0" err="1" smtClean="0"/>
              <a:t>décentralisée</a:t>
            </a:r>
            <a:endParaRPr lang="en-US" sz="1800" dirty="0" smtClean="0"/>
          </a:p>
          <a:p>
            <a:pPr lvl="2" eaLnBrk="1" hangingPunct="1">
              <a:lnSpc>
                <a:spcPct val="102000"/>
              </a:lnSpc>
            </a:pPr>
            <a:r>
              <a:rPr lang="en-US" sz="1800" dirty="0" err="1" smtClean="0"/>
              <a:t>Gestion</a:t>
            </a:r>
            <a:r>
              <a:rPr lang="en-US" sz="1800" dirty="0" smtClean="0"/>
              <a:t> de versions </a:t>
            </a:r>
            <a:r>
              <a:rPr lang="en-US" sz="1800" dirty="0" err="1" smtClean="0"/>
              <a:t>exposée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l’utilisateur</a:t>
            </a:r>
            <a:endParaRPr lang="en-US" sz="1800" dirty="0" smtClean="0"/>
          </a:p>
          <a:p>
            <a:pPr lvl="2" eaLnBrk="1" hangingPunct="1">
              <a:lnSpc>
                <a:spcPct val="102000"/>
              </a:lnSpc>
            </a:pPr>
            <a:r>
              <a:rPr lang="en-US" sz="1800" dirty="0" err="1" smtClean="0"/>
              <a:t>Ecritures</a:t>
            </a:r>
            <a:r>
              <a:rPr lang="en-US" sz="1800" dirty="0" smtClean="0"/>
              <a:t> </a:t>
            </a:r>
            <a:r>
              <a:rPr lang="en-US" sz="1800" dirty="0" err="1" smtClean="0"/>
              <a:t>concurrentes</a:t>
            </a:r>
            <a:r>
              <a:rPr lang="en-US" sz="1800" dirty="0" smtClean="0"/>
              <a:t> sans locks (</a:t>
            </a:r>
            <a:r>
              <a:rPr lang="en-US" sz="1800" dirty="0" err="1" smtClean="0"/>
              <a:t>gérées</a:t>
            </a:r>
            <a:r>
              <a:rPr lang="en-US" sz="1800" dirty="0" smtClean="0"/>
              <a:t> par le </a:t>
            </a:r>
            <a:br>
              <a:rPr lang="en-US" sz="1800" dirty="0" smtClean="0"/>
            </a:br>
            <a:r>
              <a:rPr lang="en-US" sz="1800" dirty="0" smtClean="0"/>
              <a:t>versioning)</a:t>
            </a:r>
          </a:p>
          <a:p>
            <a:pPr marL="0" indent="0" eaLnBrk="1" hangingPunct="1">
              <a:lnSpc>
                <a:spcPct val="102000"/>
              </a:lnSpc>
              <a:buFont typeface="Wingdings" pitchFamily="-106" charset="2"/>
              <a:buNone/>
            </a:pPr>
            <a:r>
              <a:rPr lang="en-US" sz="1800" b="1" dirty="0" smtClean="0">
                <a:ea typeface="ＭＳ Ｐゴシック" pitchFamily="-106" charset="-128"/>
                <a:cs typeface="ＭＳ Ｐゴシック" pitchFamily="-106" charset="-128"/>
              </a:rPr>
              <a:t>Un backend pour des </a:t>
            </a:r>
            <a:r>
              <a:rPr lang="en-US" sz="1800" b="1" dirty="0" err="1" smtClean="0">
                <a:ea typeface="ＭＳ Ｐゴシック" pitchFamily="-106" charset="-128"/>
                <a:cs typeface="ＭＳ Ｐゴシック" pitchFamily="-106" charset="-128"/>
              </a:rPr>
              <a:t>gestionnaires</a:t>
            </a:r>
            <a:r>
              <a:rPr lang="en-US" sz="1800" b="1" dirty="0" smtClean="0">
                <a:ea typeface="ＭＳ Ｐゴシック" pitchFamily="-106" charset="-128"/>
                <a:cs typeface="ＭＳ Ｐゴシック" pitchFamily="-106" charset="-128"/>
              </a:rPr>
              <a:t> de plus haut </a:t>
            </a:r>
            <a:r>
              <a:rPr lang="en-US" sz="1800" b="1" dirty="0" err="1" smtClean="0">
                <a:ea typeface="ＭＳ Ｐゴシック" pitchFamily="-106" charset="-128"/>
                <a:cs typeface="ＭＳ Ｐゴシック" pitchFamily="-106" charset="-128"/>
              </a:rPr>
              <a:t>niveau</a:t>
            </a:r>
            <a:endParaRPr lang="en-US" sz="1800" b="1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lvl="2" eaLnBrk="1" hangingPunct="1">
              <a:lnSpc>
                <a:spcPct val="102000"/>
              </a:lnSpc>
            </a:pP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Court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terme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: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systèmes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de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fichiers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extensibles</a:t>
            </a:r>
            <a:endParaRPr lang="en-US" sz="1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lvl="2" eaLnBrk="1" hangingPunct="1">
              <a:lnSpc>
                <a:spcPct val="102000"/>
              </a:lnSpc>
            </a:pP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Moyen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terme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: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stockage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pour des services Clouds</a:t>
            </a:r>
          </a:p>
          <a:p>
            <a:pPr lvl="2" eaLnBrk="1" hangingPunct="1">
              <a:lnSpc>
                <a:spcPct val="102000"/>
              </a:lnSpc>
            </a:pP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Long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terme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: bases de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données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distribuées</a:t>
            </a:r>
            <a:endParaRPr lang="en-US" sz="1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eaLnBrk="1" hangingPunct="1">
              <a:lnSpc>
                <a:spcPct val="102000"/>
              </a:lnSpc>
              <a:buFont typeface="Wingdings" pitchFamily="-106" charset="2"/>
              <a:buNone/>
            </a:pPr>
            <a:r>
              <a:rPr lang="en-US" sz="1800" b="1" dirty="0" err="1" smtClean="0">
                <a:ea typeface="ＭＳ Ｐゴシック" pitchFamily="-106" charset="-128"/>
                <a:cs typeface="ＭＳ Ｐゴシック" pitchFamily="-106" charset="-128"/>
              </a:rPr>
              <a:t>Contrôle</a:t>
            </a:r>
            <a:r>
              <a:rPr lang="en-US" sz="1800" b="1" dirty="0" smtClean="0">
                <a:ea typeface="ＭＳ Ｐゴシック" pitchFamily="-106" charset="-128"/>
                <a:cs typeface="ＭＳ Ｐゴシック" pitchFamily="-106" charset="-128"/>
              </a:rPr>
              <a:t> de concurrence </a:t>
            </a:r>
            <a:r>
              <a:rPr lang="en-US" sz="1800" b="1" dirty="0" err="1" smtClean="0">
                <a:ea typeface="ＭＳ Ｐゴシック" pitchFamily="-106" charset="-128"/>
                <a:cs typeface="ＭＳ Ｐゴシック" pitchFamily="-106" charset="-128"/>
              </a:rPr>
              <a:t>multiversions</a:t>
            </a:r>
            <a:r>
              <a:rPr lang="en-US" sz="1800" b="1" dirty="0" smtClean="0">
                <a:ea typeface="ＭＳ Ｐゴシック" pitchFamily="-106" charset="-128"/>
                <a:cs typeface="ＭＳ Ｐゴシック" pitchFamily="-106" charset="-128"/>
              </a:rPr>
              <a:t> (</a:t>
            </a:r>
            <a:r>
              <a:rPr lang="fr-FR" sz="1800" b="1" i="1" dirty="0" err="1" smtClean="0"/>
              <a:t>Multiversion</a:t>
            </a:r>
            <a:r>
              <a:rPr lang="fr-FR" sz="1800" b="1" i="1" dirty="0" smtClean="0"/>
              <a:t> </a:t>
            </a:r>
            <a:r>
              <a:rPr lang="fr-FR" sz="1800" b="1" i="1" dirty="0" err="1" smtClean="0"/>
              <a:t>concurrency</a:t>
            </a:r>
            <a:r>
              <a:rPr lang="fr-FR" sz="1800" b="1" i="1" dirty="0" smtClean="0"/>
              <a:t> control,</a:t>
            </a:r>
            <a:r>
              <a:rPr lang="fr-FR" sz="1800" b="1" dirty="0" smtClean="0"/>
              <a:t> MVCC)</a:t>
            </a:r>
            <a:endParaRPr lang="en-US" sz="1800" b="1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lvl="2" eaLnBrk="1" hangingPunct="1">
              <a:lnSpc>
                <a:spcPct val="102000"/>
              </a:lnSpc>
            </a:pP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Conception et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implémentation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d’algorithmes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distribués</a:t>
            </a:r>
            <a:endParaRPr lang="en-US" sz="1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lvl="2" eaLnBrk="1" hangingPunct="1">
              <a:lnSpc>
                <a:spcPct val="102000"/>
              </a:lnSpc>
            </a:pP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Expérience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et validation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sur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Grid’5000</a:t>
            </a:r>
          </a:p>
          <a:p>
            <a:pPr lvl="2" eaLnBrk="1" hangingPunct="1">
              <a:lnSpc>
                <a:spcPct val="102000"/>
              </a:lnSpc>
            </a:pP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Validation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sur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des plates-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formes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réelles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 (Nimbus, Azure, </a:t>
            </a:r>
            <a:r>
              <a:rPr lang="en-US" sz="1800" dirty="0" err="1" smtClean="0">
                <a:ea typeface="ＭＳ Ｐゴシック" pitchFamily="-106" charset="-128"/>
                <a:cs typeface="ＭＳ Ｐゴシック" pitchFamily="-106" charset="-128"/>
              </a:rPr>
              <a:t>OpenNebula</a:t>
            </a:r>
            <a:r>
              <a:rPr lang="en-US" sz="1800" dirty="0" smtClean="0">
                <a:ea typeface="ＭＳ Ｐゴシック" pitchFamily="-106" charset="-128"/>
                <a:cs typeface="ＭＳ Ｐゴシック" pitchFamily="-106" charset="-128"/>
              </a:rPr>
              <a:t>)</a:t>
            </a:r>
          </a:p>
        </p:txBody>
      </p:sp>
      <p:pic>
        <p:nvPicPr>
          <p:cNvPr id="139268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990600"/>
            <a:ext cx="2209800" cy="230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Text Box 4"/>
          <p:cNvSpPr txBox="1">
            <a:spLocks noChangeArrowheads="1"/>
          </p:cNvSpPr>
          <p:nvPr/>
        </p:nvSpPr>
        <p:spPr bwMode="auto">
          <a:xfrm>
            <a:off x="5708650" y="6032500"/>
            <a:ext cx="323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fr-FR" sz="1800">
                <a:latin typeface="Tahoma" pitchFamily="-106" charset="0"/>
              </a:rPr>
              <a:t>http://blobseer.gforge.inria.fr/</a:t>
            </a:r>
          </a:p>
        </p:txBody>
      </p:sp>
      <p:sp>
        <p:nvSpPr>
          <p:cNvPr id="1392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D7DADC2-DABB-1F4B-A608-ECA09B915AFB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927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92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D29CCA2E-0083-4144-A852-516021DC15C9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20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3927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19800"/>
            <a:ext cx="914400" cy="5627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9274" name="WordArt 16"/>
          <p:cNvSpPr>
            <a:spLocks noChangeArrowheads="1" noChangeShapeType="1" noTextEdit="1"/>
          </p:cNvSpPr>
          <p:nvPr/>
        </p:nvSpPr>
        <p:spPr bwMode="auto">
          <a:xfrm>
            <a:off x="7924800" y="152400"/>
            <a:ext cx="990600" cy="246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DFDFDF"/>
                    </a:gs>
                  </a:gsLst>
                  <a:lin ang="5400000" scaled="1"/>
                </a:gradFill>
                <a:effectLst>
                  <a:outerShdw blurRad="63500" dist="45791" dir="3378596" algn="ctr" rotWithShape="0">
                    <a:srgbClr val="4D4D4D"/>
                  </a:outerShdw>
                </a:effectLst>
                <a:latin typeface="Arial Black"/>
                <a:ea typeface="Arial Black"/>
                <a:cs typeface="Arial Black"/>
              </a:rPr>
              <a:t>KerData</a:t>
            </a:r>
            <a:endParaRPr lang="en-US" sz="3600" kern="10" spc="72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DFDFDF"/>
                  </a:gs>
                </a:gsLst>
                <a:lin ang="5400000" scaled="1"/>
              </a:gradFill>
              <a:effectLst>
                <a:outerShdw blurRad="63500" dist="45791" dir="3378596" algn="ctr" rotWithShape="0">
                  <a:srgbClr val="4D4D4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Programmer des applications</a:t>
            </a:r>
          </a:p>
        </p:txBody>
      </p:sp>
      <p:sp>
        <p:nvSpPr>
          <p:cNvPr id="141315" name="Espace réservé du contenu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capable de programmer les applications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/>
              <a:t>l’acquisition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jusqu’à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traitement</a:t>
            </a:r>
            <a:r>
              <a:rPr lang="en-US" dirty="0" smtClean="0"/>
              <a:t> final</a:t>
            </a:r>
          </a:p>
          <a:p>
            <a:pPr marL="400050" lvl="1" indent="0">
              <a:buFontTx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Problème</a:t>
            </a:r>
            <a:r>
              <a:rPr lang="en-US" dirty="0" smtClean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généricité</a:t>
            </a:r>
            <a:r>
              <a:rPr lang="en-US" dirty="0" smtClean="0"/>
              <a:t> et de la </a:t>
            </a:r>
            <a:r>
              <a:rPr lang="en-US" dirty="0" err="1" smtClean="0"/>
              <a:t>spécificité</a:t>
            </a:r>
            <a:endParaRPr lang="en-US" dirty="0" smtClean="0"/>
          </a:p>
          <a:p>
            <a:pPr marL="400050" lvl="1" indent="0">
              <a:buFontTx/>
              <a:buChar char="•"/>
            </a:pPr>
            <a:r>
              <a:rPr lang="en-US" dirty="0" smtClean="0"/>
              <a:t> Se baser </a:t>
            </a:r>
            <a:r>
              <a:rPr lang="en-US" dirty="0" err="1" smtClean="0"/>
              <a:t>sur</a:t>
            </a:r>
            <a:r>
              <a:rPr lang="en-US" dirty="0" smtClean="0"/>
              <a:t> des services de haut </a:t>
            </a:r>
            <a:r>
              <a:rPr lang="en-US" dirty="0" err="1" smtClean="0"/>
              <a:t>niveau</a:t>
            </a:r>
            <a:endParaRPr lang="en-US" dirty="0" smtClean="0"/>
          </a:p>
          <a:p>
            <a:pPr marL="400050" lvl="1" indent="0">
              <a:buFontTx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gérer</a:t>
            </a:r>
            <a:r>
              <a:rPr lang="en-US" dirty="0" smtClean="0"/>
              <a:t> la </a:t>
            </a:r>
            <a:r>
              <a:rPr lang="en-US" dirty="0" err="1" smtClean="0"/>
              <a:t>sémantique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</a:p>
          <a:p>
            <a:pPr marL="0" indent="0" eaLnBrk="1" hangingPunct="1">
              <a:buFontTx/>
              <a:buChar char="•"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smtClean="0"/>
              <a:t>solution: </a:t>
            </a:r>
            <a:r>
              <a:rPr lang="en-US" dirty="0" err="1" smtClean="0"/>
              <a:t>laisser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l’utilisateur</a:t>
            </a:r>
            <a:r>
              <a:rPr lang="en-US" dirty="0" smtClean="0"/>
              <a:t> la </a:t>
            </a:r>
            <a:r>
              <a:rPr lang="en-US" dirty="0" err="1" smtClean="0"/>
              <a:t>possibilité</a:t>
            </a:r>
            <a:r>
              <a:rPr lang="en-US" dirty="0" smtClean="0"/>
              <a:t> de programmer des </a:t>
            </a:r>
            <a:r>
              <a:rPr lang="en-US" dirty="0" err="1" smtClean="0"/>
              <a:t>fonctions</a:t>
            </a:r>
            <a:r>
              <a:rPr lang="en-US" dirty="0" smtClean="0"/>
              <a:t> qui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propres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Modèle</a:t>
            </a:r>
            <a:r>
              <a:rPr lang="en-US" dirty="0" smtClean="0"/>
              <a:t> Map-Reduce </a:t>
            </a:r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l’utilisateur</a:t>
            </a:r>
            <a:r>
              <a:rPr lang="en-US" dirty="0" smtClean="0"/>
              <a:t> </a:t>
            </a:r>
            <a:r>
              <a:rPr lang="en-US" dirty="0" err="1" smtClean="0"/>
              <a:t>spécifie</a:t>
            </a:r>
            <a:r>
              <a:rPr lang="en-US" dirty="0" smtClean="0"/>
              <a:t> </a:t>
            </a:r>
            <a:r>
              <a:rPr lang="en-US" dirty="0" err="1" smtClean="0"/>
              <a:t>certains</a:t>
            </a:r>
            <a:r>
              <a:rPr lang="en-US" dirty="0" smtClean="0"/>
              <a:t> </a:t>
            </a:r>
            <a:r>
              <a:rPr lang="en-US" dirty="0" err="1" smtClean="0"/>
              <a:t>traitements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Structures de </a:t>
            </a:r>
            <a:r>
              <a:rPr lang="en-US" dirty="0" err="1" smtClean="0"/>
              <a:t>données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Back-end chargé de </a:t>
            </a:r>
            <a:r>
              <a:rPr lang="en-US" dirty="0" err="1" smtClean="0"/>
              <a:t>s’occuper</a:t>
            </a:r>
            <a:r>
              <a:rPr lang="en-US" dirty="0" smtClean="0"/>
              <a:t> de </a:t>
            </a:r>
            <a:r>
              <a:rPr lang="en-US" dirty="0" err="1" smtClean="0"/>
              <a:t>l’allocation</a:t>
            </a:r>
            <a:r>
              <a:rPr lang="en-US" dirty="0" smtClean="0"/>
              <a:t> des machines et de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gestion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Tolérance</a:t>
            </a:r>
            <a:r>
              <a:rPr lang="en-US" dirty="0" smtClean="0"/>
              <a:t> aux </a:t>
            </a:r>
            <a:r>
              <a:rPr lang="en-US" dirty="0" err="1" smtClean="0"/>
              <a:t>fautes</a:t>
            </a:r>
            <a:r>
              <a:rPr lang="en-US" dirty="0" smtClean="0"/>
              <a:t> via la </a:t>
            </a:r>
            <a:r>
              <a:rPr lang="en-US" dirty="0" err="1" smtClean="0"/>
              <a:t>réplication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Nombreuses</a:t>
            </a:r>
            <a:r>
              <a:rPr lang="en-US" dirty="0" smtClean="0"/>
              <a:t> </a:t>
            </a:r>
            <a:r>
              <a:rPr lang="en-US" dirty="0" err="1" smtClean="0"/>
              <a:t>implémentations</a:t>
            </a:r>
            <a:r>
              <a:rPr lang="en-US" dirty="0" smtClean="0"/>
              <a:t> et </a:t>
            </a:r>
            <a:r>
              <a:rPr lang="en-US" dirty="0" smtClean="0"/>
              <a:t>extensions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Ne </a:t>
            </a:r>
            <a:r>
              <a:rPr lang="en-US" dirty="0" err="1" smtClean="0"/>
              <a:t>fonctionne</a:t>
            </a:r>
            <a:r>
              <a:rPr lang="en-US" dirty="0" smtClean="0"/>
              <a:t> pas pour </a:t>
            </a:r>
            <a:r>
              <a:rPr lang="en-US" dirty="0" err="1" smtClean="0"/>
              <a:t>toutes</a:t>
            </a:r>
            <a:r>
              <a:rPr lang="en-US" dirty="0" smtClean="0"/>
              <a:t> les applications </a:t>
            </a:r>
          </a:p>
          <a:p>
            <a:pPr lvl="2">
              <a:buFont typeface="Arial" pitchFamily="-106" charset="0"/>
              <a:buChar char="•"/>
            </a:pPr>
            <a:r>
              <a:rPr lang="en-US" dirty="0" smtClean="0"/>
              <a:t>HDFS </a:t>
            </a:r>
            <a:r>
              <a:rPr lang="en-US" dirty="0" err="1" smtClean="0"/>
              <a:t>comme</a:t>
            </a:r>
            <a:r>
              <a:rPr lang="en-US" dirty="0" smtClean="0"/>
              <a:t> “</a:t>
            </a:r>
            <a:r>
              <a:rPr lang="en-US" dirty="0" err="1" smtClean="0"/>
              <a:t>gestionnaire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” (</a:t>
            </a:r>
            <a:r>
              <a:rPr lang="en-US" dirty="0" err="1" smtClean="0"/>
              <a:t>remplaçable</a:t>
            </a:r>
            <a:r>
              <a:rPr lang="en-US" dirty="0" smtClean="0"/>
              <a:t> par des </a:t>
            </a:r>
            <a:r>
              <a:rPr lang="en-US" dirty="0" err="1" smtClean="0"/>
              <a:t>outils</a:t>
            </a:r>
            <a:r>
              <a:rPr lang="en-US" dirty="0" smtClean="0"/>
              <a:t> plus </a:t>
            </a:r>
            <a:r>
              <a:rPr lang="en-US" dirty="0" err="1" smtClean="0"/>
              <a:t>performants</a:t>
            </a:r>
            <a:r>
              <a:rPr lang="en-US" dirty="0" smtClean="0"/>
              <a:t>)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BD </a:t>
            </a:r>
            <a:r>
              <a:rPr lang="en-US" dirty="0" err="1" smtClean="0"/>
              <a:t>distribuée</a:t>
            </a:r>
            <a:endParaRPr lang="en-US" dirty="0" smtClean="0"/>
          </a:p>
        </p:txBody>
      </p:sp>
      <p:sp>
        <p:nvSpPr>
          <p:cNvPr id="14131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D3B214D-C260-DA4A-99AB-A842F2DACB64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131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13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4BED33AA-3E2B-C948-96EE-2B3827D0CE0E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21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Modèle Map-Reduce</a:t>
            </a:r>
          </a:p>
        </p:txBody>
      </p:sp>
      <p:sp>
        <p:nvSpPr>
          <p:cNvPr id="14234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BC4C9B-697F-4D4F-B41E-9D39C04CA6EA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234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23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F5C1B0FD-39D7-3048-A118-9EFB6DDC3F9D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685800" y="844550"/>
          <a:ext cx="7713663" cy="5410200"/>
        </p:xfrm>
        <a:graphic>
          <a:graphicData uri="http://schemas.openxmlformats.org/presentationml/2006/ole">
            <p:oleObj spid="_x0000_s680962" r:id="rId3" imgW="6083300" imgH="461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Déplacer les données</a:t>
            </a:r>
          </a:p>
        </p:txBody>
      </p:sp>
      <p:sp>
        <p:nvSpPr>
          <p:cNvPr id="143363" name="Espace réservé du contenu 2"/>
          <p:cNvSpPr>
            <a:spLocks noGrp="1"/>
          </p:cNvSpPr>
          <p:nvPr>
            <p:ph idx="1"/>
          </p:nvPr>
        </p:nvSpPr>
        <p:spPr>
          <a:xfrm>
            <a:off x="249238" y="965200"/>
            <a:ext cx="8666162" cy="24860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b="1" dirty="0" smtClean="0"/>
              <a:t>Comment </a:t>
            </a:r>
            <a:r>
              <a:rPr lang="en-US" sz="1800" b="1" dirty="0" err="1" smtClean="0"/>
              <a:t>déplacer</a:t>
            </a:r>
            <a:r>
              <a:rPr lang="en-US" sz="1800" b="1" dirty="0" smtClean="0"/>
              <a:t> des </a:t>
            </a:r>
            <a:r>
              <a:rPr lang="en-US" sz="1800" b="1" dirty="0" err="1" smtClean="0"/>
              <a:t>données</a:t>
            </a:r>
            <a:r>
              <a:rPr lang="en-US" sz="1800" b="1" dirty="0" smtClean="0"/>
              <a:t> entre des </a:t>
            </a:r>
            <a:r>
              <a:rPr lang="en-US" sz="1800" b="1" dirty="0" err="1" smtClean="0"/>
              <a:t>serveurs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distants</a:t>
            </a:r>
            <a:endParaRPr lang="en-US" sz="1800" b="1" dirty="0" smtClean="0"/>
          </a:p>
          <a:p>
            <a:pPr marL="400050" lvl="1" indent="0"/>
            <a:r>
              <a:rPr lang="en-US" sz="1600" dirty="0" smtClean="0"/>
              <a:t> </a:t>
            </a:r>
            <a:r>
              <a:rPr lang="en-US" sz="1600" dirty="0" err="1" smtClean="0"/>
              <a:t>Problèmes</a:t>
            </a:r>
            <a:r>
              <a:rPr lang="en-US" sz="1600" dirty="0" smtClean="0"/>
              <a:t> </a:t>
            </a:r>
            <a:r>
              <a:rPr lang="en-US" sz="1600" dirty="0" smtClean="0"/>
              <a:t>de configuration, de firewalls, de </a:t>
            </a:r>
            <a:r>
              <a:rPr lang="en-US" sz="1600" dirty="0" err="1" smtClean="0"/>
              <a:t>fautes</a:t>
            </a:r>
            <a:endParaRPr lang="en-US" sz="16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>
              <a:buNone/>
            </a:pPr>
            <a:r>
              <a:rPr lang="en-US" sz="1800" dirty="0" err="1" smtClean="0"/>
              <a:t>L’exemple</a:t>
            </a:r>
            <a:r>
              <a:rPr lang="en-US" sz="1800" dirty="0" smtClean="0"/>
              <a:t> </a:t>
            </a:r>
            <a:r>
              <a:rPr lang="en-US" sz="1800" b="1" dirty="0" err="1" smtClean="0"/>
              <a:t>Globus</a:t>
            </a:r>
            <a:r>
              <a:rPr lang="en-US" sz="1800" b="1" dirty="0" smtClean="0"/>
              <a:t> Online </a:t>
            </a:r>
            <a:r>
              <a:rPr lang="en-US" sz="1800" dirty="0" smtClean="0"/>
              <a:t>(</a:t>
            </a:r>
            <a:r>
              <a:rPr lang="en-US" sz="1800" dirty="0" err="1" smtClean="0"/>
              <a:t>www.globusonline.org</a:t>
            </a:r>
            <a:r>
              <a:rPr lang="en-US" sz="1800" dirty="0" smtClean="0"/>
              <a:t>)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err="1" smtClean="0"/>
              <a:t>Aujourd’hui</a:t>
            </a:r>
            <a:r>
              <a:rPr lang="en-US" sz="1800" dirty="0" smtClean="0"/>
              <a:t>: </a:t>
            </a:r>
            <a:r>
              <a:rPr lang="en-US" sz="1800" dirty="0" err="1" smtClean="0"/>
              <a:t>Gestion</a:t>
            </a:r>
            <a:r>
              <a:rPr lang="en-US" sz="1800" dirty="0" smtClean="0"/>
              <a:t> de la </a:t>
            </a:r>
            <a:r>
              <a:rPr lang="en-US" sz="1800" dirty="0" err="1" smtClean="0"/>
              <a:t>sécurité</a:t>
            </a:r>
            <a:r>
              <a:rPr lang="en-US" sz="1800" dirty="0" smtClean="0"/>
              <a:t>, </a:t>
            </a:r>
            <a:r>
              <a:rPr lang="en-US" sz="1800" dirty="0" err="1" smtClean="0"/>
              <a:t>transfert</a:t>
            </a:r>
            <a:endParaRPr lang="en-US" sz="1800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sz="1800" dirty="0" err="1" smtClean="0"/>
              <a:t>Demain</a:t>
            </a:r>
            <a:r>
              <a:rPr lang="en-US" sz="1800" dirty="0" smtClean="0"/>
              <a:t>: </a:t>
            </a:r>
            <a:r>
              <a:rPr lang="en-US" sz="1800" dirty="0" err="1" smtClean="0"/>
              <a:t>outils</a:t>
            </a:r>
            <a:r>
              <a:rPr lang="en-US" sz="1800" dirty="0" smtClean="0"/>
              <a:t> </a:t>
            </a:r>
            <a:r>
              <a:rPr lang="en-US" sz="1800" dirty="0" err="1" smtClean="0"/>
              <a:t>collaboratifs</a:t>
            </a:r>
            <a:r>
              <a:rPr lang="en-US" sz="1800" dirty="0" smtClean="0"/>
              <a:t>, </a:t>
            </a:r>
            <a:r>
              <a:rPr lang="en-US" sz="1800" dirty="0" err="1" smtClean="0"/>
              <a:t>stockage</a:t>
            </a:r>
            <a:r>
              <a:rPr lang="en-US" sz="1800" dirty="0" smtClean="0"/>
              <a:t>, catalogues de </a:t>
            </a:r>
            <a:r>
              <a:rPr lang="en-US" sz="1800" dirty="0" err="1" smtClean="0"/>
              <a:t>données</a:t>
            </a:r>
            <a:r>
              <a:rPr lang="en-US" sz="1800" dirty="0" smtClean="0"/>
              <a:t>, </a:t>
            </a:r>
            <a:r>
              <a:rPr lang="en-US" sz="1800" dirty="0" err="1" smtClean="0"/>
              <a:t>calcul</a:t>
            </a:r>
            <a:r>
              <a:rPr lang="en-US" sz="1800" dirty="0" smtClean="0"/>
              <a:t>, workflows</a:t>
            </a:r>
            <a:endParaRPr lang="en-US" sz="1800" dirty="0"/>
          </a:p>
        </p:txBody>
      </p:sp>
      <p:sp>
        <p:nvSpPr>
          <p:cNvPr id="14336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4353E4-D2E1-F841-BA02-61E29E448818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336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33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D8282225-237A-0E46-8A0F-539C68D136FF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23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43367" name="Picture 3" descr="Screen Shot 2011-11-08 at 6.31.56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663" y="3529013"/>
            <a:ext cx="43942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8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7463" y="3509963"/>
            <a:ext cx="3151187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9" name="Picture 8"/>
          <p:cNvPicPr>
            <a:picLocks noChangeAspect="1"/>
          </p:cNvPicPr>
          <p:nvPr/>
        </p:nvPicPr>
        <p:blipFill>
          <a:blip r:embed="rId4"/>
          <a:srcRect l="1068" b="4707"/>
          <a:stretch>
            <a:fillRect/>
          </a:stretch>
        </p:blipFill>
        <p:spPr bwMode="auto">
          <a:xfrm>
            <a:off x="0" y="4330700"/>
            <a:ext cx="2109788" cy="1200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Gains de l’approche Cloud</a:t>
            </a:r>
          </a:p>
        </p:txBody>
      </p:sp>
      <p:sp>
        <p:nvSpPr>
          <p:cNvPr id="144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Anything-as-a-Service (</a:t>
            </a:r>
            <a:r>
              <a:rPr lang="en-US" b="1" dirty="0" err="1" smtClean="0"/>
              <a:t>SaaS</a:t>
            </a:r>
            <a:r>
              <a:rPr lang="en-US" b="1" dirty="0" smtClean="0"/>
              <a:t>, </a:t>
            </a:r>
            <a:r>
              <a:rPr lang="en-US" b="1" dirty="0" err="1" smtClean="0"/>
              <a:t>PaaS</a:t>
            </a:r>
            <a:r>
              <a:rPr lang="en-US" b="1" dirty="0" smtClean="0"/>
              <a:t>, </a:t>
            </a:r>
            <a:r>
              <a:rPr lang="en-US" b="1" dirty="0" err="1" smtClean="0"/>
              <a:t>IaaS</a:t>
            </a:r>
            <a:r>
              <a:rPr lang="en-US" b="1" dirty="0" smtClean="0"/>
              <a:t>, </a:t>
            </a:r>
            <a:r>
              <a:rPr lang="en-US" b="1" dirty="0" err="1" smtClean="0"/>
              <a:t>DaaS</a:t>
            </a:r>
            <a:r>
              <a:rPr lang="en-US" b="1" dirty="0" smtClean="0"/>
              <a:t>)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Gestion</a:t>
            </a:r>
            <a:r>
              <a:rPr lang="en-US" dirty="0" smtClean="0"/>
              <a:t> </a:t>
            </a:r>
            <a:r>
              <a:rPr lang="en-US" dirty="0" err="1" smtClean="0"/>
              <a:t>élastique</a:t>
            </a:r>
            <a:r>
              <a:rPr lang="en-US" dirty="0" smtClean="0"/>
              <a:t> des </a:t>
            </a:r>
            <a:r>
              <a:rPr lang="en-US" dirty="0" err="1" smtClean="0"/>
              <a:t>ressources</a:t>
            </a:r>
            <a:r>
              <a:rPr lang="en-US" dirty="0" smtClean="0"/>
              <a:t> de </a:t>
            </a:r>
            <a:r>
              <a:rPr lang="en-US" dirty="0" err="1" smtClean="0"/>
              <a:t>calcul</a:t>
            </a:r>
            <a:r>
              <a:rPr lang="en-US" dirty="0" smtClean="0"/>
              <a:t> et de </a:t>
            </a:r>
            <a:r>
              <a:rPr lang="en-US" dirty="0" err="1" smtClean="0"/>
              <a:t>stockage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Multi-plates-</a:t>
            </a:r>
            <a:r>
              <a:rPr lang="en-US" dirty="0" err="1" smtClean="0"/>
              <a:t>formes</a:t>
            </a:r>
            <a:r>
              <a:rPr lang="en-US" dirty="0" smtClean="0"/>
              <a:t>, multi-OS, multi-</a:t>
            </a:r>
            <a:r>
              <a:rPr lang="en-US" dirty="0" smtClean="0"/>
              <a:t>applications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Virtualisation ! 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Possibilité</a:t>
            </a:r>
            <a:r>
              <a:rPr lang="en-US" dirty="0" smtClean="0"/>
              <a:t> de programmer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propres</a:t>
            </a:r>
            <a:r>
              <a:rPr lang="en-US" dirty="0" smtClean="0"/>
              <a:t> modules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Solutions </a:t>
            </a:r>
            <a:r>
              <a:rPr lang="en-US" dirty="0" err="1" smtClean="0"/>
              <a:t>complètes</a:t>
            </a:r>
            <a:r>
              <a:rPr lang="en-US" dirty="0" smtClean="0"/>
              <a:t>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Solutions </a:t>
            </a:r>
            <a:r>
              <a:rPr lang="en-US" dirty="0" err="1" smtClean="0"/>
              <a:t>sécurisées</a:t>
            </a:r>
            <a:r>
              <a:rPr lang="en-US" dirty="0" smtClean="0"/>
              <a:t> et </a:t>
            </a:r>
            <a:r>
              <a:rPr lang="en-US" i="1" dirty="0" err="1" smtClean="0"/>
              <a:t>tolérantes</a:t>
            </a:r>
            <a:r>
              <a:rPr lang="en-US" i="1" dirty="0" smtClean="0"/>
              <a:t> aux </a:t>
            </a:r>
            <a:r>
              <a:rPr lang="en-US" i="1" dirty="0" err="1" smtClean="0"/>
              <a:t>fautes</a:t>
            </a:r>
            <a:endParaRPr lang="en-US" i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Paiement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l’utilisation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Déjà le </a:t>
            </a:r>
            <a:r>
              <a:rPr lang="en-US" dirty="0" err="1" smtClean="0"/>
              <a:t>cas</a:t>
            </a:r>
            <a:r>
              <a:rPr lang="en-US" dirty="0" smtClean="0"/>
              <a:t> pour le mail, les photos, les (micro)-</a:t>
            </a:r>
            <a:r>
              <a:rPr lang="en-US" dirty="0" smtClean="0"/>
              <a:t>blogs</a:t>
            </a:r>
          </a:p>
          <a:p>
            <a:pPr lvl="2" eaLnBrk="1" hangingPunct="1">
              <a:buFont typeface="Arial" pitchFamily="-106" charset="0"/>
              <a:buChar char="•"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Futur</a:t>
            </a:r>
            <a:endParaRPr lang="en-US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Intéropérabilité</a:t>
            </a:r>
            <a:r>
              <a:rPr lang="en-US" dirty="0" smtClean="0"/>
              <a:t> de Clouds (</a:t>
            </a:r>
            <a:r>
              <a:rPr lang="en-US" dirty="0" err="1" smtClean="0"/>
              <a:t>privés</a:t>
            </a:r>
            <a:r>
              <a:rPr lang="en-US" dirty="0" smtClean="0"/>
              <a:t>, publics)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Approches</a:t>
            </a:r>
            <a:r>
              <a:rPr lang="en-US" dirty="0" smtClean="0"/>
              <a:t> </a:t>
            </a:r>
            <a:r>
              <a:rPr lang="en-US" dirty="0" err="1" smtClean="0"/>
              <a:t>hybrides</a:t>
            </a:r>
            <a:r>
              <a:rPr lang="en-US" dirty="0" smtClean="0"/>
              <a:t> (P2P, Grid, Clouds)</a:t>
            </a:r>
            <a:endParaRPr lang="en-US" dirty="0"/>
          </a:p>
        </p:txBody>
      </p:sp>
      <p:sp>
        <p:nvSpPr>
          <p:cNvPr id="14438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9D6330E-B9B3-DC47-BF51-E1FEE49BE3FF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438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439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7D80BBB2-DC96-BA45-A72B-357FD61F05B2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24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800" y="6172200"/>
            <a:ext cx="778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 Survey of Large Scale Data Management Approaches in Cloud Environments</a:t>
            </a:r>
            <a:r>
              <a:rPr lang="en-US" sz="1200" dirty="0" smtClean="0"/>
              <a:t>, IEEE Computing Surveys</a:t>
            </a:r>
          </a:p>
          <a:p>
            <a:r>
              <a:rPr lang="en-US" sz="1200" dirty="0" smtClean="0"/>
              <a:t>S. </a:t>
            </a:r>
            <a:r>
              <a:rPr lang="en-US" sz="1200" dirty="0" err="1" smtClean="0"/>
              <a:t>Sakr</a:t>
            </a:r>
            <a:r>
              <a:rPr lang="en-US" sz="1200" dirty="0" smtClean="0"/>
              <a:t>, A. Liu, D.M. Batista, M. </a:t>
            </a:r>
            <a:r>
              <a:rPr lang="en-US" sz="1200" dirty="0" err="1" smtClean="0"/>
              <a:t>Alomari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Architecture Hybride P2P/Clouds</a:t>
            </a:r>
          </a:p>
        </p:txBody>
      </p:sp>
      <p:sp>
        <p:nvSpPr>
          <p:cNvPr id="145411" name="Espace réservé du contenu 2"/>
          <p:cNvSpPr>
            <a:spLocks noGrp="1"/>
          </p:cNvSpPr>
          <p:nvPr>
            <p:ph idx="1"/>
          </p:nvPr>
        </p:nvSpPr>
        <p:spPr>
          <a:xfrm>
            <a:off x="152400" y="914400"/>
            <a:ext cx="8623300" cy="34290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Approche</a:t>
            </a:r>
            <a:r>
              <a:rPr lang="en-US" dirty="0" smtClean="0"/>
              <a:t> P2P pour le </a:t>
            </a:r>
            <a:r>
              <a:rPr lang="en-US" dirty="0" err="1" smtClean="0"/>
              <a:t>partage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entre participants </a:t>
            </a:r>
            <a:r>
              <a:rPr lang="en-US" dirty="0" err="1" smtClean="0"/>
              <a:t>collaboratifs</a:t>
            </a:r>
            <a:endParaRPr lang="en-US" dirty="0" smtClean="0"/>
          </a:p>
          <a:p>
            <a:pPr marL="0" indent="0" eaLnBrk="1" hangingPunct="1">
              <a:buFontTx/>
              <a:buChar char="•"/>
            </a:pPr>
            <a:r>
              <a:rPr lang="en-US" dirty="0" smtClean="0"/>
              <a:t> Clouds avec </a:t>
            </a:r>
            <a:r>
              <a:rPr lang="en-US" dirty="0" err="1" smtClean="0"/>
              <a:t>gestion</a:t>
            </a:r>
            <a:r>
              <a:rPr lang="en-US" dirty="0" smtClean="0"/>
              <a:t> </a:t>
            </a:r>
            <a:r>
              <a:rPr lang="en-US" dirty="0" err="1" smtClean="0"/>
              <a:t>élastique</a:t>
            </a:r>
            <a:r>
              <a:rPr lang="en-US" dirty="0" smtClean="0"/>
              <a:t> des </a:t>
            </a:r>
            <a:r>
              <a:rPr lang="en-US" dirty="0" err="1" smtClean="0"/>
              <a:t>ressources</a:t>
            </a:r>
            <a:r>
              <a:rPr lang="en-US" dirty="0" smtClean="0"/>
              <a:t> pour le </a:t>
            </a:r>
            <a:r>
              <a:rPr lang="en-US" dirty="0" err="1" smtClean="0"/>
              <a:t>traitement</a:t>
            </a:r>
            <a:r>
              <a:rPr lang="en-US" dirty="0" smtClean="0"/>
              <a:t> massif de </a:t>
            </a:r>
            <a:r>
              <a:rPr lang="en-US" dirty="0" err="1" smtClean="0"/>
              <a:t>données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Gestion</a:t>
            </a:r>
            <a:r>
              <a:rPr lang="en-US" dirty="0" smtClean="0"/>
              <a:t> de workflows</a:t>
            </a:r>
            <a:br>
              <a:rPr lang="en-US" dirty="0" smtClean="0"/>
            </a:br>
            <a:r>
              <a:rPr lang="en-US" dirty="0" smtClean="0"/>
              <a:t>avec </a:t>
            </a:r>
            <a:r>
              <a:rPr lang="en-US" dirty="0" err="1" smtClean="0"/>
              <a:t>approche</a:t>
            </a:r>
            <a:r>
              <a:rPr lang="en-US" dirty="0" smtClean="0"/>
              <a:t> </a:t>
            </a:r>
            <a:r>
              <a:rPr lang="en-US" dirty="0" err="1" smtClean="0"/>
              <a:t>algébrique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Gestion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incertaines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Métadonnées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Extensibilité</a:t>
            </a:r>
            <a:endParaRPr lang="en-US" dirty="0"/>
          </a:p>
        </p:txBody>
      </p:sp>
      <p:sp>
        <p:nvSpPr>
          <p:cNvPr id="14541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4C5EF85-046D-C641-B1A3-4DCF7459DEEB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541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54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64131518-CB16-1249-ACB7-3481BB16AB8D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25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2" name="Groupe 48"/>
          <p:cNvGrpSpPr>
            <a:grpSpLocks/>
          </p:cNvGrpSpPr>
          <p:nvPr/>
        </p:nvGrpSpPr>
        <p:grpSpPr bwMode="auto">
          <a:xfrm>
            <a:off x="1851025" y="2166938"/>
            <a:ext cx="7292975" cy="4089400"/>
            <a:chOff x="1171575" y="1289050"/>
            <a:chExt cx="6813550" cy="3863975"/>
          </a:xfrm>
        </p:grpSpPr>
        <p:sp>
          <p:nvSpPr>
            <p:cNvPr id="8" name="Nuage 7"/>
            <p:cNvSpPr/>
            <p:nvPr/>
          </p:nvSpPr>
          <p:spPr bwMode="auto">
            <a:xfrm rot="198484">
              <a:off x="1938359" y="2462042"/>
              <a:ext cx="4703040" cy="1900487"/>
            </a:xfrm>
            <a:prstGeom prst="cloud">
              <a:avLst/>
            </a:prstGeom>
            <a:solidFill>
              <a:srgbClr val="B3D2E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kern="0">
                <a:solidFill>
                  <a:sysClr val="window" lastClr="FFFFFF"/>
                </a:solidFill>
                <a:latin typeface="+mj-lt"/>
                <a:ea typeface="Arial" charset="0"/>
                <a:cs typeface="+mn-cs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171575" y="4197531"/>
              <a:ext cx="2807586" cy="95549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kern="0">
                <a:solidFill>
                  <a:sysClr val="windowText" lastClr="000000"/>
                </a:solidFill>
                <a:latin typeface="+mj-lt"/>
                <a:ea typeface="Arial" charset="0"/>
                <a:cs typeface="Arial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 bwMode="auto">
            <a:xfrm>
              <a:off x="1199755" y="4226031"/>
              <a:ext cx="2878776" cy="4364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 Data     Content-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based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    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Workflow</a:t>
              </a:r>
              <a:endParaRPr lang="fr-FR" sz="1200" kern="0" dirty="0">
                <a:solidFill>
                  <a:sysClr val="windowText" lastClr="000000"/>
                </a:solidFill>
                <a:latin typeface="+mj-lt"/>
                <a:ea typeface="Arial" charset="0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Mining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             IR                 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Exec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.</a:t>
              </a:r>
            </a:p>
          </p:txBody>
        </p:sp>
        <p:cxnSp>
          <p:nvCxnSpPr>
            <p:cNvPr id="11" name="AutoShape 2"/>
            <p:cNvCxnSpPr>
              <a:cxnSpLocks noChangeShapeType="1"/>
            </p:cNvCxnSpPr>
            <p:nvPr/>
          </p:nvCxnSpPr>
          <p:spPr bwMode="auto">
            <a:xfrm>
              <a:off x="1591304" y="4730028"/>
              <a:ext cx="1828712" cy="3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1684742" y="4757028"/>
              <a:ext cx="218022" cy="2474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13" name="Organigramme : Disque magnétique 34"/>
            <p:cNvSpPr>
              <a:spLocks noChangeArrowheads="1"/>
            </p:cNvSpPr>
            <p:nvPr/>
          </p:nvSpPr>
          <p:spPr bwMode="auto">
            <a:xfrm>
              <a:off x="1794494" y="4893526"/>
              <a:ext cx="176494" cy="232499"/>
            </a:xfrm>
            <a:prstGeom prst="flowChartMagneticDis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2013999" y="4760028"/>
              <a:ext cx="219505" cy="2459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15" name="Organigramme : Disque magnétique 37"/>
            <p:cNvSpPr>
              <a:spLocks noChangeArrowheads="1"/>
            </p:cNvSpPr>
            <p:nvPr/>
          </p:nvSpPr>
          <p:spPr bwMode="auto">
            <a:xfrm>
              <a:off x="2123752" y="4896526"/>
              <a:ext cx="177977" cy="232499"/>
            </a:xfrm>
            <a:prstGeom prst="flowChartMagneticDis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3047749" y="4761527"/>
              <a:ext cx="219505" cy="2459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17" name="Organigramme : Disque magnétique 39"/>
            <p:cNvSpPr>
              <a:spLocks noChangeArrowheads="1"/>
            </p:cNvSpPr>
            <p:nvPr/>
          </p:nvSpPr>
          <p:spPr bwMode="auto">
            <a:xfrm>
              <a:off x="3157501" y="4898027"/>
              <a:ext cx="177977" cy="230999"/>
            </a:xfrm>
            <a:prstGeom prst="flowChartMagneticDis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18" name="Rectangle 59"/>
            <p:cNvSpPr>
              <a:spLocks noChangeArrowheads="1"/>
            </p:cNvSpPr>
            <p:nvPr/>
          </p:nvSpPr>
          <p:spPr bwMode="auto">
            <a:xfrm>
              <a:off x="2371437" y="4761527"/>
              <a:ext cx="219505" cy="2459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19" name="Organigramme : Disque magnétique 60"/>
            <p:cNvSpPr>
              <a:spLocks noChangeArrowheads="1"/>
            </p:cNvSpPr>
            <p:nvPr/>
          </p:nvSpPr>
          <p:spPr bwMode="auto">
            <a:xfrm>
              <a:off x="2481189" y="4898027"/>
              <a:ext cx="177977" cy="230999"/>
            </a:xfrm>
            <a:prstGeom prst="flowChartMagneticDis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145429" name="ZoneTexte 62"/>
            <p:cNvSpPr txBox="1">
              <a:spLocks noChangeArrowheads="1"/>
            </p:cNvSpPr>
            <p:nvPr/>
          </p:nvSpPr>
          <p:spPr bwMode="auto">
            <a:xfrm>
              <a:off x="2599839" y="4778027"/>
              <a:ext cx="447909" cy="26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200"/>
                <a:t>●●●</a:t>
              </a:r>
            </a:p>
          </p:txBody>
        </p:sp>
        <p:sp>
          <p:nvSpPr>
            <p:cNvPr id="145430" name="ZoneTexte 64"/>
            <p:cNvSpPr txBox="1">
              <a:spLocks noChangeArrowheads="1"/>
            </p:cNvSpPr>
            <p:nvPr/>
          </p:nvSpPr>
          <p:spPr bwMode="auto">
            <a:xfrm>
              <a:off x="1262046" y="3908033"/>
              <a:ext cx="664447" cy="26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</a:rPr>
                <a:t>Cloud 1</a:t>
              </a:r>
              <a:endParaRPr lang="fr-FR" sz="1200"/>
            </a:p>
          </p:txBody>
        </p:sp>
        <p:sp>
          <p:nvSpPr>
            <p:cNvPr id="22" name="Ellipse 65"/>
            <p:cNvSpPr>
              <a:spLocks noChangeArrowheads="1"/>
            </p:cNvSpPr>
            <p:nvPr/>
          </p:nvSpPr>
          <p:spPr bwMode="auto">
            <a:xfrm>
              <a:off x="2998805" y="2519042"/>
              <a:ext cx="2817968" cy="92549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145432" name="ZoneTexte 66"/>
            <p:cNvSpPr txBox="1">
              <a:spLocks noChangeArrowheads="1"/>
            </p:cNvSpPr>
            <p:nvPr/>
          </p:nvSpPr>
          <p:spPr bwMode="auto">
            <a:xfrm>
              <a:off x="3095208" y="2601542"/>
              <a:ext cx="2678553" cy="87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200">
                  <a:solidFill>
                    <a:srgbClr val="000000"/>
                  </a:solidFill>
                </a:rPr>
                <a:t> </a:t>
              </a:r>
              <a:r>
                <a:rPr lang="fr-FR" sz="1200" b="1" i="1">
                  <a:solidFill>
                    <a:srgbClr val="000000"/>
                  </a:solidFill>
                </a:rPr>
                <a:t>Zenith P2P data services</a:t>
              </a:r>
            </a:p>
            <a:p>
              <a:pPr algn="ctr">
                <a:lnSpc>
                  <a:spcPct val="150000"/>
                </a:lnSpc>
              </a:pPr>
              <a:r>
                <a:rPr lang="en-GB" sz="1200"/>
                <a:t>Shared-data Overlay Network (SON)</a:t>
              </a:r>
            </a:p>
            <a:p>
              <a:pPr algn="ctr">
                <a:lnSpc>
                  <a:spcPct val="150000"/>
                </a:lnSpc>
              </a:pPr>
              <a:endParaRPr lang="fr-FR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5078169" y="4178031"/>
              <a:ext cx="2809069" cy="95699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kern="0">
                <a:solidFill>
                  <a:sysClr val="windowText" lastClr="000000"/>
                </a:solidFill>
                <a:latin typeface="+mj-lt"/>
                <a:ea typeface="Arial" charset="0"/>
                <a:cs typeface="Arial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 bwMode="auto">
            <a:xfrm>
              <a:off x="5106349" y="4206531"/>
              <a:ext cx="2878776" cy="4364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 Data     Content-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based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    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Workflow</a:t>
              </a:r>
              <a:endParaRPr lang="fr-FR" sz="1200" kern="0" dirty="0">
                <a:solidFill>
                  <a:sysClr val="windowText" lastClr="000000"/>
                </a:solidFill>
                <a:latin typeface="+mj-lt"/>
                <a:ea typeface="Arial" charset="0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Mining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             IR                 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Exec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.</a:t>
              </a:r>
            </a:p>
          </p:txBody>
        </p:sp>
        <p:cxnSp>
          <p:nvCxnSpPr>
            <p:cNvPr id="26" name="AutoShape 2"/>
            <p:cNvCxnSpPr>
              <a:cxnSpLocks noChangeShapeType="1"/>
            </p:cNvCxnSpPr>
            <p:nvPr/>
          </p:nvCxnSpPr>
          <p:spPr bwMode="auto">
            <a:xfrm>
              <a:off x="5497898" y="4713527"/>
              <a:ext cx="1828712" cy="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7" name="Rectangle 77"/>
            <p:cNvSpPr>
              <a:spLocks noChangeArrowheads="1"/>
            </p:cNvSpPr>
            <p:nvPr/>
          </p:nvSpPr>
          <p:spPr bwMode="auto">
            <a:xfrm>
              <a:off x="5592819" y="4740527"/>
              <a:ext cx="218021" cy="24449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28" name="Organigramme : Disque magnétique 78"/>
            <p:cNvSpPr>
              <a:spLocks noChangeArrowheads="1"/>
            </p:cNvSpPr>
            <p:nvPr/>
          </p:nvSpPr>
          <p:spPr bwMode="auto">
            <a:xfrm>
              <a:off x="5701088" y="4875526"/>
              <a:ext cx="177977" cy="232499"/>
            </a:xfrm>
            <a:prstGeom prst="flowChartMagneticDis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29" name="Rectangle 79"/>
            <p:cNvSpPr>
              <a:spLocks noChangeArrowheads="1"/>
            </p:cNvSpPr>
            <p:nvPr/>
          </p:nvSpPr>
          <p:spPr bwMode="auto">
            <a:xfrm>
              <a:off x="5922076" y="4742028"/>
              <a:ext cx="218021" cy="2459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30" name="Organigramme : Disque magnétique 80"/>
            <p:cNvSpPr>
              <a:spLocks noChangeArrowheads="1"/>
            </p:cNvSpPr>
            <p:nvPr/>
          </p:nvSpPr>
          <p:spPr bwMode="auto">
            <a:xfrm>
              <a:off x="6030345" y="4878526"/>
              <a:ext cx="177977" cy="230999"/>
            </a:xfrm>
            <a:prstGeom prst="flowChartMagneticDis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31" name="Rectangle 81"/>
            <p:cNvSpPr>
              <a:spLocks noChangeArrowheads="1"/>
            </p:cNvSpPr>
            <p:nvPr/>
          </p:nvSpPr>
          <p:spPr bwMode="auto">
            <a:xfrm>
              <a:off x="6954342" y="4742028"/>
              <a:ext cx="219505" cy="2459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32" name="Organigramme : Disque magnétique 82"/>
            <p:cNvSpPr>
              <a:spLocks noChangeArrowheads="1"/>
            </p:cNvSpPr>
            <p:nvPr/>
          </p:nvSpPr>
          <p:spPr bwMode="auto">
            <a:xfrm>
              <a:off x="7064095" y="4878526"/>
              <a:ext cx="177977" cy="230999"/>
            </a:xfrm>
            <a:prstGeom prst="flowChartMagneticDis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33" name="Rectangle 83"/>
            <p:cNvSpPr>
              <a:spLocks noChangeArrowheads="1"/>
            </p:cNvSpPr>
            <p:nvPr/>
          </p:nvSpPr>
          <p:spPr bwMode="auto">
            <a:xfrm>
              <a:off x="6278030" y="4742028"/>
              <a:ext cx="219505" cy="2459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34" name="Organigramme : Disque magnétique 84"/>
            <p:cNvSpPr>
              <a:spLocks noChangeArrowheads="1"/>
            </p:cNvSpPr>
            <p:nvPr/>
          </p:nvSpPr>
          <p:spPr bwMode="auto">
            <a:xfrm>
              <a:off x="6387783" y="4878526"/>
              <a:ext cx="177977" cy="230999"/>
            </a:xfrm>
            <a:prstGeom prst="flowChartMagneticDis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145444" name="ZoneTexte 85"/>
            <p:cNvSpPr txBox="1">
              <a:spLocks noChangeArrowheads="1"/>
            </p:cNvSpPr>
            <p:nvPr/>
          </p:nvSpPr>
          <p:spPr bwMode="auto">
            <a:xfrm>
              <a:off x="6506433" y="4761528"/>
              <a:ext cx="447909" cy="26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200"/>
                <a:t>●●●</a:t>
              </a:r>
            </a:p>
          </p:txBody>
        </p:sp>
        <p:sp>
          <p:nvSpPr>
            <p:cNvPr id="145445" name="ZoneTexte 86"/>
            <p:cNvSpPr txBox="1">
              <a:spLocks noChangeArrowheads="1"/>
            </p:cNvSpPr>
            <p:nvPr/>
          </p:nvSpPr>
          <p:spPr bwMode="auto">
            <a:xfrm>
              <a:off x="7190161" y="3900534"/>
              <a:ext cx="664447" cy="26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</a:rPr>
                <a:t>Cloud 2</a:t>
              </a:r>
              <a:endParaRPr lang="fr-FR" sz="1200"/>
            </a:p>
          </p:txBody>
        </p:sp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3147119" y="1568048"/>
              <a:ext cx="2561385" cy="9554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kern="0">
                <a:solidFill>
                  <a:sysClr val="windowText" lastClr="000000"/>
                </a:solidFill>
                <a:latin typeface="+mj-lt"/>
                <a:ea typeface="Arial" charset="0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 bwMode="auto">
            <a:xfrm>
              <a:off x="3061097" y="1482548"/>
              <a:ext cx="2723047" cy="578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 Rec.   Data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analysis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 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Workflow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mgt</a:t>
              </a:r>
              <a:endParaRPr lang="fr-FR" sz="1200" kern="0" dirty="0">
                <a:solidFill>
                  <a:sysClr val="windowText" lastClr="000000"/>
                </a:solidFill>
                <a:latin typeface="+mj-lt"/>
                <a:ea typeface="Arial" charset="0"/>
                <a:cs typeface="+mn-cs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Metadata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&amp;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uncertain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data </a:t>
              </a:r>
              <a:r>
                <a:rPr lang="fr-FR" sz="1200" kern="0" dirty="0" err="1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mgt</a:t>
              </a: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.</a:t>
              </a:r>
            </a:p>
          </p:txBody>
        </p:sp>
        <p:sp>
          <p:nvSpPr>
            <p:cNvPr id="145448" name="ZoneTexte 112"/>
            <p:cNvSpPr txBox="1">
              <a:spLocks noChangeArrowheads="1"/>
            </p:cNvSpPr>
            <p:nvPr/>
          </p:nvSpPr>
          <p:spPr bwMode="auto">
            <a:xfrm>
              <a:off x="4152689" y="1289050"/>
              <a:ext cx="554695" cy="26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</a:rPr>
                <a:t>Peer1</a:t>
              </a:r>
              <a:endParaRPr lang="fr-FR" sz="1200"/>
            </a:p>
          </p:txBody>
        </p:sp>
        <p:sp>
          <p:nvSpPr>
            <p:cNvPr id="40" name="ZoneTexte 39"/>
            <p:cNvSpPr txBox="1"/>
            <p:nvPr/>
          </p:nvSpPr>
          <p:spPr bwMode="auto">
            <a:xfrm>
              <a:off x="3442264" y="2168044"/>
              <a:ext cx="637751" cy="4064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 </a:t>
              </a:r>
              <a:r>
                <a:rPr lang="fr-FR" sz="10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P2P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data</a:t>
              </a:r>
            </a:p>
          </p:txBody>
        </p:sp>
        <p:sp>
          <p:nvSpPr>
            <p:cNvPr id="41" name="Organigramme : Disque magnétique 120"/>
            <p:cNvSpPr>
              <a:spLocks noChangeArrowheads="1"/>
            </p:cNvSpPr>
            <p:nvPr/>
          </p:nvSpPr>
          <p:spPr bwMode="auto">
            <a:xfrm>
              <a:off x="3580196" y="2084045"/>
              <a:ext cx="441976" cy="436497"/>
            </a:xfrm>
            <a:prstGeom prst="flowChartMagneticDisk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 bwMode="auto">
            <a:xfrm>
              <a:off x="4584283" y="2159044"/>
              <a:ext cx="639233" cy="4064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  </a:t>
              </a:r>
              <a:r>
                <a:rPr lang="fr-FR" sz="10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Data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kern="0" dirty="0">
                  <a:solidFill>
                    <a:sysClr val="windowText" lastClr="000000"/>
                  </a:solidFill>
                  <a:latin typeface="+mj-lt"/>
                  <a:ea typeface="Arial" charset="0"/>
                  <a:cs typeface="+mn-cs"/>
                </a:rPr>
                <a:t>source</a:t>
              </a:r>
            </a:p>
          </p:txBody>
        </p:sp>
        <p:sp>
          <p:nvSpPr>
            <p:cNvPr id="43" name="Organigramme : Disque magnétique 122"/>
            <p:cNvSpPr>
              <a:spLocks noChangeArrowheads="1"/>
            </p:cNvSpPr>
            <p:nvPr/>
          </p:nvSpPr>
          <p:spPr bwMode="auto">
            <a:xfrm>
              <a:off x="4694035" y="2084045"/>
              <a:ext cx="443459" cy="436497"/>
            </a:xfrm>
            <a:prstGeom prst="flowChartMagneticDisk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12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117819" y="2792040"/>
              <a:ext cx="885436" cy="352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kern="0">
                <a:solidFill>
                  <a:sysClr val="windowText" lastClr="000000"/>
                </a:solidFill>
                <a:latin typeface="+mj-lt"/>
                <a:ea typeface="Arial" charset="0"/>
                <a:cs typeface="Arial" pitchFamily="34" charset="0"/>
              </a:endParaRPr>
            </a:p>
          </p:txBody>
        </p:sp>
        <p:sp>
          <p:nvSpPr>
            <p:cNvPr id="145454" name="ZoneTexte 124"/>
            <p:cNvSpPr txBox="1">
              <a:spLocks noChangeArrowheads="1"/>
            </p:cNvSpPr>
            <p:nvPr/>
          </p:nvSpPr>
          <p:spPr bwMode="auto">
            <a:xfrm>
              <a:off x="2215706" y="2832540"/>
              <a:ext cx="720807" cy="434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>
                  <a:solidFill>
                    <a:srgbClr val="000000"/>
                  </a:solidFill>
                </a:rPr>
                <a:t>Peer 2</a:t>
              </a:r>
              <a:endParaRPr lang="en-GB" sz="1200"/>
            </a:p>
            <a:p>
              <a:pPr algn="ctr"/>
              <a:endParaRPr lang="fr-FR" sz="1200">
                <a:solidFill>
                  <a:srgbClr val="000000"/>
                </a:solidFill>
              </a:endParaRPr>
            </a:p>
          </p:txBody>
        </p:sp>
        <p:grpSp>
          <p:nvGrpSpPr>
            <p:cNvPr id="3" name="Groupe 129"/>
            <p:cNvGrpSpPr>
              <a:grpSpLocks/>
            </p:cNvGrpSpPr>
            <p:nvPr/>
          </p:nvGrpSpPr>
          <p:grpSpPr bwMode="auto">
            <a:xfrm>
              <a:off x="5813806" y="2774038"/>
              <a:ext cx="885434" cy="476996"/>
              <a:chOff x="1210056" y="1781337"/>
              <a:chExt cx="885434" cy="477571"/>
            </a:xfrm>
          </p:grpSpPr>
          <p:sp>
            <p:nvSpPr>
              <p:cNvPr id="52" name="Rectangle 3"/>
              <p:cNvSpPr>
                <a:spLocks noChangeArrowheads="1"/>
              </p:cNvSpPr>
              <p:nvPr/>
            </p:nvSpPr>
            <p:spPr bwMode="auto">
              <a:xfrm>
                <a:off x="1210057" y="1781340"/>
                <a:ext cx="885436" cy="3529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200" kern="0">
                  <a:solidFill>
                    <a:sysClr val="windowText" lastClr="000000"/>
                  </a:solidFill>
                  <a:latin typeface="+mj-lt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145462" name="ZoneTexte 128"/>
              <p:cNvSpPr txBox="1">
                <a:spLocks noChangeArrowheads="1"/>
              </p:cNvSpPr>
              <p:nvPr/>
            </p:nvSpPr>
            <p:spPr bwMode="auto">
              <a:xfrm>
                <a:off x="1307943" y="1821886"/>
                <a:ext cx="720806" cy="437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>
                    <a:solidFill>
                      <a:srgbClr val="000000"/>
                    </a:solidFill>
                  </a:rPr>
                  <a:t>Peer 3</a:t>
                </a:r>
                <a:endParaRPr lang="en-GB" sz="1200"/>
              </a:p>
              <a:p>
                <a:pPr algn="ctr"/>
                <a:endParaRPr lang="fr-FR" sz="120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45456" name="Connecteur droit avec flèche 138"/>
            <p:cNvCxnSpPr>
              <a:cxnSpLocks noChangeShapeType="1"/>
              <a:stCxn id="44" idx="2"/>
            </p:cNvCxnSpPr>
            <p:nvPr/>
          </p:nvCxnSpPr>
          <p:spPr bwMode="auto">
            <a:xfrm rot="16200000" flipH="1">
              <a:off x="2234406" y="3471070"/>
              <a:ext cx="1038225" cy="385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5457" name="Connecteur droit avec flèche 140"/>
            <p:cNvCxnSpPr>
              <a:cxnSpLocks noChangeShapeType="1"/>
            </p:cNvCxnSpPr>
            <p:nvPr/>
          </p:nvCxnSpPr>
          <p:spPr bwMode="auto">
            <a:xfrm rot="5400000">
              <a:off x="5487194" y="3404394"/>
              <a:ext cx="1047750" cy="490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5458" name="Connecteur droit avec flèche 144"/>
            <p:cNvCxnSpPr>
              <a:cxnSpLocks noChangeShapeType="1"/>
            </p:cNvCxnSpPr>
            <p:nvPr/>
          </p:nvCxnSpPr>
          <p:spPr bwMode="auto">
            <a:xfrm>
              <a:off x="2813050" y="3144838"/>
              <a:ext cx="2314575" cy="1028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5459" name="Connecteur droit avec flèche 146"/>
            <p:cNvCxnSpPr>
              <a:cxnSpLocks noChangeShapeType="1"/>
            </p:cNvCxnSpPr>
            <p:nvPr/>
          </p:nvCxnSpPr>
          <p:spPr bwMode="auto">
            <a:xfrm rot="10800000" flipV="1">
              <a:off x="3946525" y="3125788"/>
              <a:ext cx="2095500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1" name="Rectangle 50"/>
            <p:cNvSpPr/>
            <p:nvPr/>
          </p:nvSpPr>
          <p:spPr bwMode="auto">
            <a:xfrm>
              <a:off x="3535702" y="3711534"/>
              <a:ext cx="2135723" cy="269998"/>
            </a:xfrm>
            <a:prstGeom prst="rect">
              <a:avLst/>
            </a:prstGeom>
            <a:solidFill>
              <a:srgbClr val="B3D2E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fr-FR" sz="1200" b="1" i="1" dirty="0" err="1">
                  <a:latin typeface="+mj-lt"/>
                  <a:ea typeface="Arial" charset="0"/>
                  <a:cs typeface="Arial" charset="0"/>
                </a:rPr>
                <a:t>Zenith</a:t>
              </a:r>
              <a:r>
                <a:rPr lang="fr-FR" sz="1200" b="1" i="1" dirty="0">
                  <a:latin typeface="+mj-lt"/>
                  <a:ea typeface="Arial" charset="0"/>
                  <a:cs typeface="Arial" charset="0"/>
                </a:rPr>
                <a:t> </a:t>
              </a:r>
              <a:r>
                <a:rPr lang="fr-FR" sz="1200" b="1" i="1" dirty="0" err="1">
                  <a:latin typeface="+mj-lt"/>
                  <a:ea typeface="Arial" charset="0"/>
                  <a:cs typeface="Arial" charset="0"/>
                </a:rPr>
                <a:t>cloud</a:t>
              </a:r>
              <a:r>
                <a:rPr lang="fr-FR" sz="1200" b="1" i="1" dirty="0">
                  <a:latin typeface="+mj-lt"/>
                  <a:ea typeface="Arial" charset="0"/>
                  <a:cs typeface="Arial" charset="0"/>
                </a:rPr>
                <a:t>  data services</a:t>
              </a:r>
            </a:p>
          </p:txBody>
        </p:sp>
      </p:grpSp>
      <p:pic>
        <p:nvPicPr>
          <p:cNvPr id="145416" name="Picture 2" descr="C:\Users\patrick\Documents\1Patrick\Zenith\zenit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715000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Travaux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 err="1" smtClean="0"/>
              <a:t>Développer</a:t>
            </a:r>
            <a:r>
              <a:rPr lang="en-US" b="1" dirty="0" smtClean="0"/>
              <a:t> des </a:t>
            </a:r>
            <a:r>
              <a:rPr lang="en-US" b="1" dirty="0" err="1" smtClean="0"/>
              <a:t>modèles</a:t>
            </a:r>
            <a:endParaRPr lang="en-US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Modéliser</a:t>
            </a:r>
            <a:r>
              <a:rPr lang="en-US" dirty="0" smtClean="0"/>
              <a:t> les </a:t>
            </a:r>
            <a:r>
              <a:rPr lang="en-US" dirty="0" err="1" smtClean="0"/>
              <a:t>données</a:t>
            </a:r>
            <a:r>
              <a:rPr lang="en-US" dirty="0" smtClean="0"/>
              <a:t> en entrées et </a:t>
            </a:r>
            <a:r>
              <a:rPr lang="en-US" dirty="0" err="1" smtClean="0"/>
              <a:t>leur</a:t>
            </a:r>
            <a:r>
              <a:rPr lang="en-US" dirty="0" smtClean="0"/>
              <a:t> usage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Comprendre</a:t>
            </a:r>
            <a:r>
              <a:rPr lang="en-US" dirty="0" smtClean="0"/>
              <a:t> le </a:t>
            </a:r>
            <a:r>
              <a:rPr lang="en-US" dirty="0" err="1" smtClean="0"/>
              <a:t>comportement</a:t>
            </a:r>
            <a:r>
              <a:rPr lang="en-US" dirty="0" smtClean="0"/>
              <a:t> des machines et des </a:t>
            </a:r>
            <a:r>
              <a:rPr lang="en-US" dirty="0" err="1" smtClean="0"/>
              <a:t>outils</a:t>
            </a:r>
            <a:r>
              <a:rPr lang="en-US" dirty="0" smtClean="0"/>
              <a:t> </a:t>
            </a:r>
            <a:r>
              <a:rPr lang="en-US" dirty="0" err="1" smtClean="0"/>
              <a:t>logiciels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err="1" smtClean="0"/>
              <a:t>Concevoir</a:t>
            </a:r>
            <a:r>
              <a:rPr lang="en-US" b="1" dirty="0" smtClean="0"/>
              <a:t> les </a:t>
            </a:r>
            <a:r>
              <a:rPr lang="en-US" b="1" dirty="0" err="1" smtClean="0"/>
              <a:t>algorithmes</a:t>
            </a:r>
            <a:endParaRPr lang="en-US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Maîtriser</a:t>
            </a:r>
            <a:r>
              <a:rPr lang="en-US" dirty="0" smtClean="0"/>
              <a:t> les </a:t>
            </a:r>
            <a:r>
              <a:rPr lang="en-US" dirty="0" err="1" smtClean="0"/>
              <a:t>problèmes</a:t>
            </a:r>
            <a:r>
              <a:rPr lang="en-US" dirty="0" smtClean="0"/>
              <a:t> (</a:t>
            </a:r>
            <a:r>
              <a:rPr lang="en-US" dirty="0" err="1" smtClean="0"/>
              <a:t>hétérogénéité</a:t>
            </a:r>
            <a:r>
              <a:rPr lang="en-US" dirty="0" smtClean="0"/>
              <a:t>, </a:t>
            </a:r>
            <a:r>
              <a:rPr lang="en-US" dirty="0" err="1" smtClean="0"/>
              <a:t>échelle</a:t>
            </a:r>
            <a:r>
              <a:rPr lang="en-US" dirty="0" smtClean="0"/>
              <a:t>, </a:t>
            </a:r>
            <a:r>
              <a:rPr lang="en-US" dirty="0" err="1" smtClean="0"/>
              <a:t>fautes</a:t>
            </a:r>
            <a:r>
              <a:rPr lang="en-US" dirty="0" smtClean="0"/>
              <a:t>, </a:t>
            </a:r>
            <a:r>
              <a:rPr lang="en-US" dirty="0" err="1" smtClean="0"/>
              <a:t>incertitudes</a:t>
            </a:r>
            <a:r>
              <a:rPr lang="en-US" dirty="0" smtClean="0"/>
              <a:t>, …</a:t>
            </a:r>
            <a:r>
              <a:rPr lang="en-US" dirty="0" smtClean="0"/>
              <a:t>)</a:t>
            </a:r>
          </a:p>
          <a:p>
            <a:pPr lvl="2" eaLnBrk="1" hangingPunct="1">
              <a:buFont typeface="Arial" pitchFamily="-106" charset="0"/>
              <a:buChar char="•"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err="1" smtClean="0"/>
              <a:t>Concevoir</a:t>
            </a:r>
            <a:r>
              <a:rPr lang="en-US" b="1" dirty="0" smtClean="0"/>
              <a:t> des </a:t>
            </a:r>
            <a:r>
              <a:rPr lang="en-US" b="1" dirty="0" err="1" smtClean="0"/>
              <a:t>simulateurs</a:t>
            </a:r>
            <a:endParaRPr lang="en-US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Simulateurs</a:t>
            </a:r>
            <a:r>
              <a:rPr lang="en-US" dirty="0" smtClean="0"/>
              <a:t> de plates-</a:t>
            </a:r>
            <a:r>
              <a:rPr lang="en-US" dirty="0" err="1" smtClean="0"/>
              <a:t>formes</a:t>
            </a:r>
            <a:r>
              <a:rPr lang="en-US" dirty="0" smtClean="0"/>
              <a:t> de </a:t>
            </a:r>
            <a:r>
              <a:rPr lang="en-US" dirty="0" err="1" smtClean="0"/>
              <a:t>calcul</a:t>
            </a:r>
            <a:r>
              <a:rPr lang="en-US" dirty="0" smtClean="0"/>
              <a:t>, de </a:t>
            </a:r>
            <a:r>
              <a:rPr lang="en-US" dirty="0" err="1" smtClean="0"/>
              <a:t>stockage</a:t>
            </a:r>
            <a:r>
              <a:rPr lang="en-US" dirty="0" smtClean="0"/>
              <a:t>, de </a:t>
            </a:r>
            <a:r>
              <a:rPr lang="en-US" dirty="0" err="1" smtClean="0"/>
              <a:t>réseaux</a:t>
            </a:r>
            <a:r>
              <a:rPr lang="en-US" dirty="0" smtClean="0"/>
              <a:t>, </a:t>
            </a:r>
            <a:r>
              <a:rPr lang="en-US" dirty="0" smtClean="0"/>
              <a:t>…</a:t>
            </a:r>
          </a:p>
          <a:p>
            <a:pPr lvl="2" eaLnBrk="1" hangingPunct="1">
              <a:buFont typeface="Arial" pitchFamily="-106" charset="0"/>
              <a:buChar char="•"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err="1" smtClean="0"/>
              <a:t>Concevoir</a:t>
            </a:r>
            <a:r>
              <a:rPr lang="en-US" b="1" dirty="0" smtClean="0"/>
              <a:t> les </a:t>
            </a:r>
            <a:r>
              <a:rPr lang="en-US" b="1" dirty="0" err="1" smtClean="0"/>
              <a:t>outils</a:t>
            </a:r>
            <a:r>
              <a:rPr lang="en-US" b="1" dirty="0" smtClean="0"/>
              <a:t> de </a:t>
            </a:r>
            <a:r>
              <a:rPr lang="en-US" b="1" dirty="0" err="1" smtClean="0"/>
              <a:t>demain</a:t>
            </a:r>
            <a:endParaRPr lang="en-US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Algorithmes</a:t>
            </a:r>
            <a:r>
              <a:rPr lang="en-US" dirty="0" smtClean="0"/>
              <a:t> “</a:t>
            </a:r>
            <a:r>
              <a:rPr lang="en-US" dirty="0" err="1" smtClean="0"/>
              <a:t>implémentables</a:t>
            </a:r>
            <a:r>
              <a:rPr lang="en-US" dirty="0" smtClean="0"/>
              <a:t>” </a:t>
            </a:r>
            <a:r>
              <a:rPr lang="en-US" dirty="0" err="1" smtClean="0"/>
              <a:t>sous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 de </a:t>
            </a:r>
            <a:r>
              <a:rPr lang="en-US" dirty="0" err="1" smtClean="0"/>
              <a:t>logiciels</a:t>
            </a:r>
            <a:r>
              <a:rPr lang="en-US" dirty="0" smtClean="0"/>
              <a:t> </a:t>
            </a:r>
            <a:r>
              <a:rPr lang="en-US" dirty="0" err="1" smtClean="0"/>
              <a:t>pouvant</a:t>
            </a:r>
            <a:r>
              <a:rPr lang="en-US" dirty="0" smtClean="0"/>
              <a:t> passer en </a:t>
            </a:r>
            <a:r>
              <a:rPr lang="en-US" dirty="0" smtClean="0"/>
              <a:t>production</a:t>
            </a:r>
          </a:p>
          <a:p>
            <a:pPr lvl="2" eaLnBrk="1" hangingPunct="1">
              <a:buFont typeface="Arial" pitchFamily="-106" charset="0"/>
              <a:buChar char="•"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err="1" smtClean="0"/>
              <a:t>Utiliser</a:t>
            </a:r>
            <a:r>
              <a:rPr lang="en-US" b="1" dirty="0" smtClean="0"/>
              <a:t> des instruments pour </a:t>
            </a:r>
            <a:r>
              <a:rPr lang="en-US" b="1" dirty="0" err="1" smtClean="0"/>
              <a:t>valider</a:t>
            </a:r>
            <a:r>
              <a:rPr lang="en-US" b="1" dirty="0" smtClean="0"/>
              <a:t> les </a:t>
            </a:r>
            <a:r>
              <a:rPr lang="en-US" b="1" dirty="0" err="1" smtClean="0"/>
              <a:t>développements</a:t>
            </a:r>
            <a:r>
              <a:rPr lang="en-US" b="1" dirty="0" smtClean="0"/>
              <a:t> </a:t>
            </a:r>
            <a:r>
              <a:rPr lang="en-US" b="1" dirty="0" err="1" smtClean="0"/>
              <a:t>logiciels</a:t>
            </a:r>
            <a:endParaRPr lang="en-US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Valider</a:t>
            </a:r>
            <a:r>
              <a:rPr lang="en-US" dirty="0" smtClean="0"/>
              <a:t> en </a:t>
            </a:r>
            <a:r>
              <a:rPr lang="en-US" dirty="0" err="1" smtClean="0"/>
              <a:t>vraie</a:t>
            </a:r>
            <a:r>
              <a:rPr lang="en-US" dirty="0" smtClean="0"/>
              <a:t> grandeur </a:t>
            </a:r>
            <a:r>
              <a:rPr lang="en-US" dirty="0" err="1" smtClean="0"/>
              <a:t>sur</a:t>
            </a:r>
            <a:r>
              <a:rPr lang="en-US" dirty="0" smtClean="0"/>
              <a:t> des instruments pour la </a:t>
            </a:r>
            <a:r>
              <a:rPr lang="en-US" dirty="0" err="1" smtClean="0"/>
              <a:t>recherche</a:t>
            </a:r>
            <a:r>
              <a:rPr lang="en-US" dirty="0" smtClean="0"/>
              <a:t> en </a:t>
            </a:r>
            <a:r>
              <a:rPr lang="en-US" dirty="0" err="1" smtClean="0"/>
              <a:t>informatique</a:t>
            </a:r>
            <a:r>
              <a:rPr lang="en-US" dirty="0" smtClean="0"/>
              <a:t> (Grid’5000, </a:t>
            </a:r>
            <a:r>
              <a:rPr lang="en-US" dirty="0" err="1" smtClean="0"/>
              <a:t>FutureGrid</a:t>
            </a:r>
            <a:r>
              <a:rPr lang="en-US" dirty="0" smtClean="0"/>
              <a:t>, </a:t>
            </a:r>
            <a:r>
              <a:rPr lang="en-US" dirty="0" err="1" smtClean="0"/>
              <a:t>OpenCirrus</a:t>
            </a:r>
            <a:r>
              <a:rPr lang="en-US" dirty="0" smtClean="0"/>
              <a:t>, …)</a:t>
            </a:r>
          </a:p>
          <a:p>
            <a:pPr marL="0" indent="0" eaLnBrk="1" hangingPunct="1"/>
            <a:endParaRPr lang="en-US" dirty="0"/>
          </a:p>
        </p:txBody>
      </p:sp>
      <p:sp>
        <p:nvSpPr>
          <p:cNvPr id="14643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6B6E3A5-5912-5442-93C9-CB8A72EAA6B1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643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</a:t>
            </a:r>
            <a:r>
              <a:rPr lang="fr-FR" dirty="0" err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mésocentres</a:t>
            </a:r>
            <a:endParaRPr lang="fr-FR" dirty="0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64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3E4DF828-21D0-574F-99A2-2B325966345A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26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638800"/>
          </a:xfrm>
        </p:spPr>
        <p:txBody>
          <a:bodyPr/>
          <a:lstStyle/>
          <a:p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n’y</a:t>
            </a:r>
            <a:r>
              <a:rPr lang="en-US" dirty="0" smtClean="0"/>
              <a:t> a pas </a:t>
            </a:r>
            <a:r>
              <a:rPr lang="en-US" dirty="0" err="1" smtClean="0"/>
              <a:t>une</a:t>
            </a:r>
            <a:r>
              <a:rPr lang="en-US" dirty="0" smtClean="0"/>
              <a:t> solution unique de </a:t>
            </a:r>
            <a:r>
              <a:rPr lang="en-US" dirty="0" err="1" smtClean="0"/>
              <a:t>traitement</a:t>
            </a:r>
            <a:r>
              <a:rPr lang="en-US" dirty="0" smtClean="0"/>
              <a:t> </a:t>
            </a:r>
            <a:r>
              <a:rPr lang="en-US" dirty="0" err="1" smtClean="0"/>
              <a:t>parallèle</a:t>
            </a:r>
            <a:r>
              <a:rPr lang="en-US" dirty="0" smtClean="0"/>
              <a:t> des </a:t>
            </a:r>
            <a:r>
              <a:rPr lang="en-US" dirty="0" err="1" smtClean="0"/>
              <a:t>calculs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n’existe</a:t>
            </a:r>
            <a:r>
              <a:rPr lang="en-US" dirty="0" smtClean="0"/>
              <a:t> pas </a:t>
            </a:r>
            <a:r>
              <a:rPr lang="en-US" dirty="0" err="1" smtClean="0"/>
              <a:t>une</a:t>
            </a:r>
            <a:r>
              <a:rPr lang="en-US" dirty="0" smtClean="0"/>
              <a:t> solution unique pour la </a:t>
            </a:r>
            <a:r>
              <a:rPr lang="en-US" dirty="0" err="1" smtClean="0"/>
              <a:t>gestion</a:t>
            </a:r>
            <a:r>
              <a:rPr lang="en-US" dirty="0" smtClean="0"/>
              <a:t> de </a:t>
            </a:r>
            <a:r>
              <a:rPr lang="en-US" dirty="0" err="1" smtClean="0"/>
              <a:t>l’explosion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de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tailles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 virtualisation et la </a:t>
            </a:r>
            <a:r>
              <a:rPr lang="en-US" dirty="0" err="1" smtClean="0"/>
              <a:t>gestion</a:t>
            </a:r>
            <a:r>
              <a:rPr lang="en-US" dirty="0" smtClean="0"/>
              <a:t> </a:t>
            </a:r>
            <a:r>
              <a:rPr lang="en-US" dirty="0" err="1" smtClean="0"/>
              <a:t>élastique</a:t>
            </a:r>
            <a:r>
              <a:rPr lang="en-US" dirty="0" smtClean="0"/>
              <a:t> des </a:t>
            </a:r>
            <a:r>
              <a:rPr lang="en-US" dirty="0" err="1" smtClean="0"/>
              <a:t>ressources</a:t>
            </a:r>
            <a:r>
              <a:rPr lang="en-US" dirty="0" smtClean="0"/>
              <a:t> (i.e. les Clouds)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permettre</a:t>
            </a:r>
            <a:r>
              <a:rPr lang="en-US" dirty="0" smtClean="0"/>
              <a:t> un </a:t>
            </a:r>
            <a:r>
              <a:rPr lang="en-US" dirty="0" err="1" smtClean="0"/>
              <a:t>traitement</a:t>
            </a:r>
            <a:r>
              <a:rPr lang="en-US" dirty="0" smtClean="0"/>
              <a:t> plus </a:t>
            </a:r>
            <a:r>
              <a:rPr lang="en-US" dirty="0" err="1" smtClean="0"/>
              <a:t>performant</a:t>
            </a:r>
            <a:r>
              <a:rPr lang="en-US" dirty="0" smtClean="0"/>
              <a:t> et plus simple</a:t>
            </a:r>
          </a:p>
          <a:p>
            <a:r>
              <a:rPr lang="en-US" dirty="0" smtClean="0"/>
              <a:t>Des </a:t>
            </a:r>
            <a:r>
              <a:rPr lang="en-US" dirty="0" err="1" smtClean="0"/>
              <a:t>enjeux</a:t>
            </a:r>
            <a:r>
              <a:rPr lang="en-US" dirty="0" smtClean="0"/>
              <a:t> !</a:t>
            </a:r>
          </a:p>
          <a:p>
            <a:pPr lvl="1"/>
            <a:r>
              <a:rPr lang="en-US" dirty="0" smtClean="0"/>
              <a:t>Les </a:t>
            </a:r>
            <a:r>
              <a:rPr lang="en-US" dirty="0" err="1" smtClean="0"/>
              <a:t>réseaux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hautes</a:t>
            </a:r>
            <a:r>
              <a:rPr lang="en-US" dirty="0" smtClean="0"/>
              <a:t> performances</a:t>
            </a:r>
          </a:p>
          <a:p>
            <a:pPr lvl="1"/>
            <a:r>
              <a:rPr lang="en-US" dirty="0" smtClean="0"/>
              <a:t>Virtualisation (</a:t>
            </a:r>
            <a:r>
              <a:rPr lang="en-US" dirty="0" err="1" smtClean="0"/>
              <a:t>calcul</a:t>
            </a:r>
            <a:r>
              <a:rPr lang="en-US" dirty="0" smtClean="0"/>
              <a:t>, </a:t>
            </a:r>
            <a:r>
              <a:rPr lang="en-US" dirty="0" err="1" smtClean="0"/>
              <a:t>réseau</a:t>
            </a:r>
            <a:r>
              <a:rPr lang="en-US" dirty="0" smtClean="0"/>
              <a:t>, </a:t>
            </a:r>
            <a:r>
              <a:rPr lang="en-US" dirty="0" err="1" smtClean="0"/>
              <a:t>stockage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Démocratisation</a:t>
            </a:r>
            <a:r>
              <a:rPr lang="en-US" dirty="0" smtClean="0"/>
              <a:t> des Clouds pour le HPC </a:t>
            </a:r>
            <a:r>
              <a:rPr lang="en-US" dirty="0" err="1" smtClean="0"/>
              <a:t>notamment</a:t>
            </a:r>
            <a:endParaRPr lang="en-US" dirty="0" smtClean="0"/>
          </a:p>
          <a:p>
            <a:pPr lvl="1"/>
            <a:r>
              <a:rPr lang="en-US" dirty="0" smtClean="0"/>
              <a:t>Techniques </a:t>
            </a:r>
            <a:r>
              <a:rPr lang="en-US" dirty="0" err="1" smtClean="0"/>
              <a:t>d’analyses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et </a:t>
            </a:r>
            <a:r>
              <a:rPr lang="en-US" dirty="0" err="1" smtClean="0"/>
              <a:t>d’apprentissage</a:t>
            </a:r>
            <a:endParaRPr lang="en-US" dirty="0" smtClean="0"/>
          </a:p>
          <a:p>
            <a:pPr lvl="1"/>
            <a:r>
              <a:rPr lang="en-US" dirty="0" err="1" smtClean="0"/>
              <a:t>Accessibilité</a:t>
            </a:r>
            <a:r>
              <a:rPr lang="en-US" dirty="0" smtClean="0"/>
              <a:t> des </a:t>
            </a:r>
            <a:r>
              <a:rPr lang="en-US" dirty="0" err="1" smtClean="0"/>
              <a:t>informations</a:t>
            </a:r>
            <a:endParaRPr lang="en-US" dirty="0" smtClean="0"/>
          </a:p>
          <a:p>
            <a:pPr lvl="1"/>
            <a:r>
              <a:rPr lang="en-US" dirty="0" err="1" smtClean="0"/>
              <a:t>Sécurité</a:t>
            </a:r>
            <a:r>
              <a:rPr lang="en-US" dirty="0" smtClean="0"/>
              <a:t> et protection de la vie </a:t>
            </a:r>
            <a:r>
              <a:rPr lang="en-US" dirty="0" err="1" smtClean="0"/>
              <a:t>privée</a:t>
            </a:r>
            <a:endParaRPr lang="en-US" dirty="0" smtClean="0"/>
          </a:p>
          <a:p>
            <a:pPr lvl="1"/>
            <a:r>
              <a:rPr lang="en-US" dirty="0" smtClean="0"/>
              <a:t>Standards et </a:t>
            </a:r>
            <a:r>
              <a:rPr lang="en-US" dirty="0" err="1" smtClean="0"/>
              <a:t>intéropérabilité</a:t>
            </a:r>
            <a:endParaRPr lang="en-US" dirty="0" smtClean="0"/>
          </a:p>
          <a:p>
            <a:pPr lvl="2"/>
            <a:r>
              <a:rPr lang="en-US" dirty="0" err="1" smtClean="0"/>
              <a:t>multiplicité</a:t>
            </a:r>
            <a:r>
              <a:rPr lang="en-US" dirty="0" smtClean="0"/>
              <a:t> des formats, </a:t>
            </a:r>
            <a:r>
              <a:rPr lang="en-US" dirty="0" err="1" smtClean="0"/>
              <a:t>structuration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endParaRPr lang="en-US" dirty="0" smtClean="0"/>
          </a:p>
          <a:p>
            <a:pPr lvl="1"/>
            <a:r>
              <a:rPr lang="en-US" dirty="0" err="1" smtClean="0"/>
              <a:t>Tolérance</a:t>
            </a:r>
            <a:r>
              <a:rPr lang="en-US" dirty="0" smtClean="0"/>
              <a:t> aux </a:t>
            </a:r>
            <a:r>
              <a:rPr lang="en-US" dirty="0" err="1" smtClean="0"/>
              <a:t>pannes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BEC-31AD-7844-A4FF-09DE4CAED49F}" type="datetime1">
              <a:rPr lang="fr-FR" smtClean="0"/>
              <a:t>2/10/12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5421-AEAB-5F4C-92E3-DA08DA96904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Image 6" descr="Capture d’écran 2012-09-30 à 18.0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86600" y="3978114"/>
            <a:ext cx="2057399" cy="2638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5221288" y="739775"/>
            <a:ext cx="3922712" cy="2679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</a:rPr>
              <a:t>Scientist / User</a:t>
            </a:r>
          </a:p>
        </p:txBody>
      </p:sp>
      <p:sp>
        <p:nvSpPr>
          <p:cNvPr id="147459" name="Title 1"/>
          <p:cNvSpPr>
            <a:spLocks noGrp="1"/>
          </p:cNvSpPr>
          <p:nvPr>
            <p:ph type="title"/>
          </p:nvPr>
        </p:nvSpPr>
        <p:spPr>
          <a:xfrm>
            <a:off x="217488" y="0"/>
            <a:ext cx="7540625" cy="487363"/>
          </a:xfrm>
        </p:spPr>
        <p:txBody>
          <a:bodyPr/>
          <a:lstStyle/>
          <a:p>
            <a:pPr eaLnBrk="1" hangingPunct="1"/>
            <a:r>
              <a:rPr lang="en-US" smtClean="0"/>
              <a:t>Modèle courant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58763" y="669925"/>
            <a:ext cx="4408487" cy="3394075"/>
            <a:chOff x="386493" y="1333383"/>
            <a:chExt cx="4572000" cy="3459162"/>
          </a:xfrm>
        </p:grpSpPr>
        <p:sp>
          <p:nvSpPr>
            <p:cNvPr id="25" name="Rounded Rectangle 24"/>
            <p:cNvSpPr/>
            <p:nvPr/>
          </p:nvSpPr>
          <p:spPr>
            <a:xfrm>
              <a:off x="386493" y="1333383"/>
              <a:ext cx="4572000" cy="34591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defRPr/>
              </a:pPr>
              <a:r>
                <a:rPr lang="en-US" sz="1800" b="1" dirty="0">
                  <a:solidFill>
                    <a:schemeClr val="tx1"/>
                  </a:solidFill>
                </a:rPr>
                <a:t>Sequencing Centre</a:t>
              </a:r>
            </a:p>
          </p:txBody>
        </p:sp>
        <p:cxnSp>
          <p:nvCxnSpPr>
            <p:cNvPr id="4" name="Straight Connector 3"/>
            <p:cNvCxnSpPr>
              <a:stCxn id="5" idx="3"/>
              <a:endCxn id="16" idx="1"/>
            </p:cNvCxnSpPr>
            <p:nvPr/>
          </p:nvCxnSpPr>
          <p:spPr>
            <a:xfrm>
              <a:off x="1593290" y="2448146"/>
              <a:ext cx="2125479" cy="1617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819491" y="2257229"/>
              <a:ext cx="773799" cy="3802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>
                  <a:solidFill>
                    <a:schemeClr val="tx1"/>
                  </a:solidFill>
                </a:rPr>
                <a:t>Sequencing</a:t>
              </a:r>
            </a:p>
            <a:p>
              <a:pPr algn="ctr">
                <a:defRPr/>
              </a:pPr>
              <a:r>
                <a:rPr lang="en-US" sz="700" b="1">
                  <a:solidFill>
                    <a:schemeClr val="tx1"/>
                  </a:solidFill>
                </a:rPr>
                <a:t>Instrument </a:t>
              </a:r>
            </a:p>
          </p:txBody>
        </p:sp>
        <p:pic>
          <p:nvPicPr>
            <p:cNvPr id="147509" name="Picture 5" descr="double helix c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1122811" y="1607682"/>
              <a:ext cx="18046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rot="16200000" flipH="1">
              <a:off x="1117503" y="2045264"/>
              <a:ext cx="189300" cy="164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511" name="TextBox 7"/>
            <p:cNvSpPr txBox="1">
              <a:spLocks noChangeArrowheads="1"/>
            </p:cNvSpPr>
            <p:nvPr/>
          </p:nvSpPr>
          <p:spPr bwMode="auto">
            <a:xfrm>
              <a:off x="758028" y="2921733"/>
              <a:ext cx="77457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/>
                <a:t>ACGTTTCCC….</a:t>
              </a:r>
            </a:p>
          </p:txBody>
        </p:sp>
        <p:pic>
          <p:nvPicPr>
            <p:cNvPr id="147512" name="Picture 8" descr="double helix c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579083" y="1607682"/>
              <a:ext cx="18046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rot="5400000">
              <a:off x="2576197" y="2045264"/>
              <a:ext cx="189300" cy="164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514" name="TextBox 10"/>
            <p:cNvSpPr txBox="1">
              <a:spLocks noChangeArrowheads="1"/>
            </p:cNvSpPr>
            <p:nvPr/>
          </p:nvSpPr>
          <p:spPr bwMode="auto">
            <a:xfrm>
              <a:off x="2282028" y="2921733"/>
              <a:ext cx="77457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/>
                <a:t>ACGTTTCCC….</a:t>
              </a:r>
            </a:p>
          </p:txBody>
        </p:sp>
        <p:pic>
          <p:nvPicPr>
            <p:cNvPr id="147515" name="Picture 11" descr="double helix c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009743" y="1607682"/>
              <a:ext cx="18046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 rot="5400000">
              <a:off x="4011841" y="2045264"/>
              <a:ext cx="189300" cy="164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517" name="TextBox 13"/>
            <p:cNvSpPr txBox="1">
              <a:spLocks noChangeArrowheads="1"/>
            </p:cNvSpPr>
            <p:nvPr/>
          </p:nvSpPr>
          <p:spPr bwMode="auto">
            <a:xfrm>
              <a:off x="3718180" y="2921733"/>
              <a:ext cx="77457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1"/>
                <a:t>ACGTTTCCC….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1477" y="2257229"/>
              <a:ext cx="775446" cy="3802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>
                  <a:solidFill>
                    <a:schemeClr val="tx1"/>
                  </a:solidFill>
                </a:rPr>
                <a:t>Sequencing</a:t>
              </a:r>
            </a:p>
            <a:p>
              <a:pPr algn="ctr">
                <a:defRPr/>
              </a:pPr>
              <a:r>
                <a:rPr lang="en-US" sz="700" b="1">
                  <a:solidFill>
                    <a:schemeClr val="tx1"/>
                  </a:solidFill>
                </a:rPr>
                <a:t>Instrument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18768" y="2257229"/>
              <a:ext cx="773799" cy="3802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>
                  <a:solidFill>
                    <a:schemeClr val="tx1"/>
                  </a:solidFill>
                </a:rPr>
                <a:t>Sequencing</a:t>
              </a:r>
            </a:p>
            <a:p>
              <a:pPr algn="ctr">
                <a:defRPr/>
              </a:pPr>
              <a:r>
                <a:rPr lang="en-US" sz="700" b="1">
                  <a:solidFill>
                    <a:schemeClr val="tx1"/>
                  </a:solidFill>
                </a:rPr>
                <a:t>Instrument </a:t>
              </a:r>
            </a:p>
          </p:txBody>
        </p:sp>
        <p:cxnSp>
          <p:nvCxnSpPr>
            <p:cNvPr id="17" name="Straight Arrow Connector 16"/>
            <p:cNvCxnSpPr>
              <a:stCxn id="147514" idx="2"/>
            </p:cNvCxnSpPr>
            <p:nvPr/>
          </p:nvCxnSpPr>
          <p:spPr>
            <a:xfrm rot="16200000" flipH="1">
              <a:off x="2509067" y="3298347"/>
              <a:ext cx="325206" cy="329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110108" y="2825921"/>
              <a:ext cx="190917" cy="164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2567156" y="2825921"/>
              <a:ext cx="190917" cy="164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4004446" y="2825921"/>
              <a:ext cx="190917" cy="164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n 20"/>
            <p:cNvSpPr/>
            <p:nvPr/>
          </p:nvSpPr>
          <p:spPr>
            <a:xfrm>
              <a:off x="2003239" y="3494955"/>
              <a:ext cx="1292409" cy="762052"/>
            </a:xfrm>
            <a:prstGeom prst="ca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0000"/>
                  </a:solidFill>
                </a:rPr>
                <a:t>Storage</a:t>
              </a:r>
            </a:p>
          </p:txBody>
        </p:sp>
        <p:cxnSp>
          <p:nvCxnSpPr>
            <p:cNvPr id="22" name="Curved Connector 21"/>
            <p:cNvCxnSpPr>
              <a:stCxn id="147511" idx="2"/>
            </p:cNvCxnSpPr>
            <p:nvPr/>
          </p:nvCxnSpPr>
          <p:spPr>
            <a:xfrm rot="16200000" flipH="1">
              <a:off x="1051872" y="3230992"/>
              <a:ext cx="870453" cy="683249"/>
            </a:xfrm>
            <a:prstGeom prst="curvedConnector3">
              <a:avLst>
                <a:gd name="adj1" fmla="val 99609"/>
              </a:avLst>
            </a:prstGeom>
            <a:ln w="12700" cmpd="sng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5400000">
              <a:off x="3268710" y="3162343"/>
              <a:ext cx="868835" cy="670078"/>
            </a:xfrm>
            <a:prstGeom prst="curvedConnector3">
              <a:avLst>
                <a:gd name="adj1" fmla="val 101115"/>
              </a:avLst>
            </a:prstGeom>
            <a:ln w="12700" cmpd="sng">
              <a:solidFill>
                <a:schemeClr val="tx1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746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1450" y="2397125"/>
            <a:ext cx="631825" cy="6254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203700" y="4554538"/>
            <a:ext cx="3670300" cy="1828800"/>
            <a:chOff x="2328930" y="4191000"/>
            <a:chExt cx="3670186" cy="1828800"/>
          </a:xfrm>
        </p:grpSpPr>
        <p:sp>
          <p:nvSpPr>
            <p:cNvPr id="27" name="Rounded Rectangle 26"/>
            <p:cNvSpPr/>
            <p:nvPr/>
          </p:nvSpPr>
          <p:spPr>
            <a:xfrm>
              <a:off x="2328930" y="4191000"/>
              <a:ext cx="3670186" cy="1828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defRPr/>
              </a:pPr>
              <a:r>
                <a:rPr lang="en-US" sz="1200" b="1" i="1" dirty="0">
                  <a:solidFill>
                    <a:srgbClr val="000000"/>
                  </a:solidFill>
                </a:rPr>
                <a:t>Public Repository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151984" y="4472467"/>
              <a:ext cx="1528697" cy="1143000"/>
              <a:chOff x="1680968" y="4095750"/>
              <a:chExt cx="1528697" cy="1143000"/>
            </a:xfrm>
          </p:grpSpPr>
          <p:sp>
            <p:nvSpPr>
              <p:cNvPr id="29" name="Can 28"/>
              <p:cNvSpPr/>
              <p:nvPr/>
            </p:nvSpPr>
            <p:spPr>
              <a:xfrm>
                <a:off x="1680213" y="4095270"/>
                <a:ext cx="457186" cy="4953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0" name="Can 29"/>
              <p:cNvSpPr/>
              <p:nvPr/>
            </p:nvSpPr>
            <p:spPr>
              <a:xfrm>
                <a:off x="2045327" y="4095270"/>
                <a:ext cx="457186" cy="4953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1" name="Can 30"/>
              <p:cNvSpPr/>
              <p:nvPr/>
            </p:nvSpPr>
            <p:spPr>
              <a:xfrm>
                <a:off x="1816734" y="4342920"/>
                <a:ext cx="457186" cy="4953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2" name="Can 31"/>
              <p:cNvSpPr/>
              <p:nvPr/>
            </p:nvSpPr>
            <p:spPr>
              <a:xfrm>
                <a:off x="1969129" y="4495320"/>
                <a:ext cx="457186" cy="4953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3" name="Can 32"/>
              <p:cNvSpPr/>
              <p:nvPr/>
            </p:nvSpPr>
            <p:spPr>
              <a:xfrm>
                <a:off x="2294557" y="4342920"/>
                <a:ext cx="457186" cy="4953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4" name="Can 33"/>
              <p:cNvSpPr/>
              <p:nvPr/>
            </p:nvSpPr>
            <p:spPr>
              <a:xfrm>
                <a:off x="2294557" y="4095270"/>
                <a:ext cx="630218" cy="4953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5" name="Can 34"/>
              <p:cNvSpPr/>
              <p:nvPr/>
            </p:nvSpPr>
            <p:spPr>
              <a:xfrm>
                <a:off x="2121524" y="4647720"/>
                <a:ext cx="457186" cy="4953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6" name="Can 35"/>
              <p:cNvSpPr/>
              <p:nvPr/>
            </p:nvSpPr>
            <p:spPr>
              <a:xfrm>
                <a:off x="2551724" y="4495320"/>
                <a:ext cx="457186" cy="4953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7" name="Can 36"/>
              <p:cNvSpPr/>
              <p:nvPr/>
            </p:nvSpPr>
            <p:spPr>
              <a:xfrm>
                <a:off x="2751743" y="4152420"/>
                <a:ext cx="457186" cy="4953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8" name="Can 37"/>
              <p:cNvSpPr/>
              <p:nvPr/>
            </p:nvSpPr>
            <p:spPr>
              <a:xfrm>
                <a:off x="2326306" y="4742970"/>
                <a:ext cx="849286" cy="4953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3516343" y="4818062"/>
              <a:ext cx="1752546" cy="396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000000"/>
                  </a:solidFill>
                </a:rPr>
                <a:t>Multi </a:t>
              </a:r>
              <a:r>
                <a:rPr lang="en-US" sz="800" b="1" dirty="0" err="1">
                  <a:solidFill>
                    <a:srgbClr val="000000"/>
                  </a:solidFill>
                </a:rPr>
                <a:t>Peta</a:t>
              </a:r>
              <a:r>
                <a:rPr lang="en-US" sz="800" b="1" dirty="0">
                  <a:solidFill>
                    <a:srgbClr val="000000"/>
                  </a:solidFill>
                </a:rPr>
                <a:t>-byte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rgbClr val="000000"/>
                  </a:solidFill>
                </a:rPr>
                <a:t> High-</a:t>
              </a:r>
              <a:r>
                <a:rPr lang="en-US" sz="800" b="1" dirty="0" err="1">
                  <a:solidFill>
                    <a:srgbClr val="000000"/>
                  </a:solidFill>
                </a:rPr>
                <a:t>Performanance</a:t>
              </a:r>
              <a:r>
                <a:rPr lang="en-US" sz="800" b="1" dirty="0">
                  <a:solidFill>
                    <a:srgbClr val="000000"/>
                  </a:solidFill>
                </a:rPr>
                <a:t> storage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5562600" y="10128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1" name="Rounded Rectangle 40"/>
          <p:cNvSpPr/>
          <p:nvPr/>
        </p:nvSpPr>
        <p:spPr>
          <a:xfrm>
            <a:off x="5715000" y="11652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2" name="Rounded Rectangle 41"/>
          <p:cNvSpPr/>
          <p:nvPr/>
        </p:nvSpPr>
        <p:spPr>
          <a:xfrm>
            <a:off x="5867400" y="13176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3" name="Rounded Rectangle 42"/>
          <p:cNvSpPr/>
          <p:nvPr/>
        </p:nvSpPr>
        <p:spPr>
          <a:xfrm>
            <a:off x="6019800" y="14700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4" name="Rounded Rectangle 43"/>
          <p:cNvSpPr/>
          <p:nvPr/>
        </p:nvSpPr>
        <p:spPr>
          <a:xfrm>
            <a:off x="6172200" y="16224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5" name="Rounded Rectangle 44"/>
          <p:cNvSpPr/>
          <p:nvPr/>
        </p:nvSpPr>
        <p:spPr>
          <a:xfrm>
            <a:off x="6324600" y="17748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8" name="Rounded Rectangle 47"/>
          <p:cNvSpPr/>
          <p:nvPr/>
        </p:nvSpPr>
        <p:spPr>
          <a:xfrm>
            <a:off x="6477000" y="19272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9" name="Rounded Rectangle 48"/>
          <p:cNvSpPr/>
          <p:nvPr/>
        </p:nvSpPr>
        <p:spPr>
          <a:xfrm>
            <a:off x="6629400" y="20796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0" name="Rounded Rectangle 49"/>
          <p:cNvSpPr/>
          <p:nvPr/>
        </p:nvSpPr>
        <p:spPr>
          <a:xfrm>
            <a:off x="5829300" y="9366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1" name="Rounded Rectangle 50"/>
          <p:cNvSpPr/>
          <p:nvPr/>
        </p:nvSpPr>
        <p:spPr>
          <a:xfrm>
            <a:off x="5981700" y="10890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2" name="Rounded Rectangle 51"/>
          <p:cNvSpPr/>
          <p:nvPr/>
        </p:nvSpPr>
        <p:spPr>
          <a:xfrm>
            <a:off x="6134100" y="12414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3" name="Rounded Rectangle 52"/>
          <p:cNvSpPr/>
          <p:nvPr/>
        </p:nvSpPr>
        <p:spPr>
          <a:xfrm>
            <a:off x="6286500" y="13938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4" name="Rounded Rectangle 53"/>
          <p:cNvSpPr/>
          <p:nvPr/>
        </p:nvSpPr>
        <p:spPr>
          <a:xfrm>
            <a:off x="6438900" y="15462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5" name="Rounded Rectangle 54"/>
          <p:cNvSpPr/>
          <p:nvPr/>
        </p:nvSpPr>
        <p:spPr>
          <a:xfrm>
            <a:off x="6591300" y="16986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6" name="Rounded Rectangle 55"/>
          <p:cNvSpPr/>
          <p:nvPr/>
        </p:nvSpPr>
        <p:spPr>
          <a:xfrm>
            <a:off x="6743700" y="18510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7" name="Rounded Rectangle 56"/>
          <p:cNvSpPr/>
          <p:nvPr/>
        </p:nvSpPr>
        <p:spPr>
          <a:xfrm>
            <a:off x="6896100" y="2003425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8" name="Rounded Rectangle 57"/>
          <p:cNvSpPr/>
          <p:nvPr/>
        </p:nvSpPr>
        <p:spPr>
          <a:xfrm>
            <a:off x="5924550" y="1504950"/>
            <a:ext cx="1257300" cy="3317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>
                <a:solidFill>
                  <a:srgbClr val="000000"/>
                </a:solidFill>
              </a:rPr>
              <a:t>High-Performanance Cluster</a:t>
            </a:r>
          </a:p>
        </p:txBody>
      </p:sp>
      <p:cxnSp>
        <p:nvCxnSpPr>
          <p:cNvPr id="66" name="Elbow Connector 65"/>
          <p:cNvCxnSpPr/>
          <p:nvPr/>
        </p:nvCxnSpPr>
        <p:spPr>
          <a:xfrm rot="16200000" flipH="1">
            <a:off x="2712244" y="3266282"/>
            <a:ext cx="2041525" cy="25860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481" name="TextBox 101"/>
          <p:cNvSpPr txBox="1">
            <a:spLocks noChangeArrowheads="1"/>
          </p:cNvSpPr>
          <p:nvPr/>
        </p:nvSpPr>
        <p:spPr bwMode="auto">
          <a:xfrm>
            <a:off x="2603500" y="4837113"/>
            <a:ext cx="1057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Submission</a:t>
            </a:r>
          </a:p>
        </p:txBody>
      </p:sp>
      <p:sp>
        <p:nvSpPr>
          <p:cNvPr id="103" name="Can 102"/>
          <p:cNvSpPr/>
          <p:nvPr/>
        </p:nvSpPr>
        <p:spPr>
          <a:xfrm>
            <a:off x="7396163" y="1108075"/>
            <a:ext cx="457200" cy="4953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4" name="Can 103"/>
          <p:cNvSpPr/>
          <p:nvPr/>
        </p:nvSpPr>
        <p:spPr>
          <a:xfrm>
            <a:off x="7874000" y="860425"/>
            <a:ext cx="630238" cy="4953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5" name="Can 104"/>
          <p:cNvSpPr/>
          <p:nvPr/>
        </p:nvSpPr>
        <p:spPr>
          <a:xfrm>
            <a:off x="8331200" y="917575"/>
            <a:ext cx="457200" cy="4953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6" name="Can 105"/>
          <p:cNvSpPr/>
          <p:nvPr/>
        </p:nvSpPr>
        <p:spPr>
          <a:xfrm>
            <a:off x="7893050" y="1412875"/>
            <a:ext cx="1060450" cy="4953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</a:rPr>
              <a:t>Storage</a:t>
            </a:r>
          </a:p>
        </p:txBody>
      </p:sp>
      <p:cxnSp>
        <p:nvCxnSpPr>
          <p:cNvPr id="109" name="Elbow Connector 108"/>
          <p:cNvCxnSpPr/>
          <p:nvPr/>
        </p:nvCxnSpPr>
        <p:spPr>
          <a:xfrm rot="5400000">
            <a:off x="6278563" y="2997200"/>
            <a:ext cx="1517650" cy="216217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headEnd type="triangl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487" name="TextBox 111"/>
          <p:cNvSpPr txBox="1">
            <a:spLocks noChangeArrowheads="1"/>
          </p:cNvSpPr>
          <p:nvPr/>
        </p:nvSpPr>
        <p:spPr bwMode="auto">
          <a:xfrm>
            <a:off x="6615113" y="3538538"/>
            <a:ext cx="919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Download</a:t>
            </a:r>
          </a:p>
        </p:txBody>
      </p:sp>
      <p:sp>
        <p:nvSpPr>
          <p:cNvPr id="147488" name="Rectangle 66"/>
          <p:cNvSpPr>
            <a:spLocks noChangeArrowheads="1"/>
          </p:cNvSpPr>
          <p:nvPr/>
        </p:nvSpPr>
        <p:spPr bwMode="auto">
          <a:xfrm>
            <a:off x="206375" y="5834063"/>
            <a:ext cx="3595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b="1"/>
              <a:t>Crédits: </a:t>
            </a:r>
            <a:r>
              <a:rPr lang="fr-FR" sz="1800"/>
              <a:t>Mario Caccamo (TGAC)</a:t>
            </a:r>
          </a:p>
        </p:txBody>
      </p:sp>
      <p:pic>
        <p:nvPicPr>
          <p:cNvPr id="147489" name="Image 67" descr="LIMS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3050" y="2225675"/>
            <a:ext cx="10477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9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59F845-E126-F740-AE37-8B02CE2153C3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749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749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DD4922E9-3396-1746-A165-FD7EC9985B18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28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/>
          <p:cNvSpPr/>
          <p:nvPr/>
        </p:nvSpPr>
        <p:spPr>
          <a:xfrm>
            <a:off x="100013" y="60325"/>
            <a:ext cx="6096000" cy="6207125"/>
          </a:xfrm>
          <a:prstGeom prst="rect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r">
              <a:defRPr/>
            </a:pPr>
            <a:r>
              <a:rPr lang="en-US" sz="1800" b="1" dirty="0">
                <a:solidFill>
                  <a:srgbClr val="000000"/>
                </a:solidFill>
              </a:rPr>
              <a:t>Sequencing Centre</a:t>
            </a:r>
          </a:p>
        </p:txBody>
      </p:sp>
      <p:cxnSp>
        <p:nvCxnSpPr>
          <p:cNvPr id="32" name="Straight Connector 31"/>
          <p:cNvCxnSpPr>
            <a:stCxn id="4" idx="3"/>
            <a:endCxn id="30" idx="1"/>
          </p:cNvCxnSpPr>
          <p:nvPr/>
        </p:nvCxnSpPr>
        <p:spPr>
          <a:xfrm>
            <a:off x="1289050" y="992188"/>
            <a:ext cx="2125663" cy="1587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14350" y="801688"/>
            <a:ext cx="7747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>
                <a:solidFill>
                  <a:schemeClr val="tx1"/>
                </a:solidFill>
              </a:rPr>
              <a:t>Sequencing</a:t>
            </a:r>
          </a:p>
          <a:p>
            <a:pPr algn="ctr">
              <a:defRPr/>
            </a:pPr>
            <a:r>
              <a:rPr lang="en-US" sz="700" b="1">
                <a:solidFill>
                  <a:schemeClr val="tx1"/>
                </a:solidFill>
              </a:rPr>
              <a:t>Instrument </a:t>
            </a:r>
          </a:p>
        </p:txBody>
      </p:sp>
      <p:pic>
        <p:nvPicPr>
          <p:cNvPr id="148485" name="Picture 6" descr="double helix 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9150" y="152400"/>
            <a:ext cx="17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814388" y="590550"/>
            <a:ext cx="188912" cy="1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487" name="TextBox 18"/>
          <p:cNvSpPr txBox="1">
            <a:spLocks noChangeArrowheads="1"/>
          </p:cNvSpPr>
          <p:nvPr/>
        </p:nvSpPr>
        <p:spPr bwMode="auto">
          <a:xfrm>
            <a:off x="454025" y="1466850"/>
            <a:ext cx="774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ACGTTTCCC….</a:t>
            </a:r>
          </a:p>
        </p:txBody>
      </p:sp>
      <p:pic>
        <p:nvPicPr>
          <p:cNvPr id="148488" name="Picture 21" descr="double helix 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74888" y="152400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5400000">
            <a:off x="2271713" y="590550"/>
            <a:ext cx="188912" cy="1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490" name="TextBox 23"/>
          <p:cNvSpPr txBox="1">
            <a:spLocks noChangeArrowheads="1"/>
          </p:cNvSpPr>
          <p:nvPr/>
        </p:nvSpPr>
        <p:spPr bwMode="auto">
          <a:xfrm>
            <a:off x="1978025" y="1466850"/>
            <a:ext cx="774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ACGTTTCCC….</a:t>
            </a:r>
          </a:p>
        </p:txBody>
      </p:sp>
      <p:pic>
        <p:nvPicPr>
          <p:cNvPr id="148491" name="Picture 25" descr="double helix 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05225" y="152400"/>
            <a:ext cx="18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rot="5400000">
            <a:off x="3708401" y="590550"/>
            <a:ext cx="188912" cy="158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493" name="TextBox 27"/>
          <p:cNvSpPr txBox="1">
            <a:spLocks noChangeArrowheads="1"/>
          </p:cNvSpPr>
          <p:nvPr/>
        </p:nvSpPr>
        <p:spPr bwMode="auto">
          <a:xfrm>
            <a:off x="3414713" y="1466850"/>
            <a:ext cx="7731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ACGTTTCCC….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78025" y="801688"/>
            <a:ext cx="7747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>
                <a:solidFill>
                  <a:schemeClr val="tx1"/>
                </a:solidFill>
              </a:rPr>
              <a:t>Sequencing</a:t>
            </a:r>
          </a:p>
          <a:p>
            <a:pPr algn="ctr">
              <a:defRPr/>
            </a:pPr>
            <a:r>
              <a:rPr lang="en-US" sz="700" b="1">
                <a:solidFill>
                  <a:schemeClr val="tx1"/>
                </a:solidFill>
              </a:rPr>
              <a:t>Instrument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14713" y="801688"/>
            <a:ext cx="773112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>
                <a:solidFill>
                  <a:schemeClr val="tx1"/>
                </a:solidFill>
              </a:rPr>
              <a:t>Sequencing</a:t>
            </a:r>
          </a:p>
          <a:p>
            <a:pPr algn="ctr">
              <a:defRPr/>
            </a:pPr>
            <a:r>
              <a:rPr lang="en-US" sz="700" b="1">
                <a:solidFill>
                  <a:schemeClr val="tx1"/>
                </a:solidFill>
              </a:rPr>
              <a:t>Instrument </a:t>
            </a:r>
          </a:p>
        </p:txBody>
      </p:sp>
      <p:cxnSp>
        <p:nvCxnSpPr>
          <p:cNvPr id="49" name="Straight Arrow Connector 48"/>
          <p:cNvCxnSpPr>
            <a:stCxn id="148490" idx="2"/>
          </p:cNvCxnSpPr>
          <p:nvPr/>
        </p:nvCxnSpPr>
        <p:spPr>
          <a:xfrm rot="16200000" flipH="1">
            <a:off x="2204244" y="1842294"/>
            <a:ext cx="325437" cy="317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>
            <a:off x="805657" y="1370806"/>
            <a:ext cx="190500" cy="158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2262982" y="1370806"/>
            <a:ext cx="190500" cy="158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3699669" y="1370806"/>
            <a:ext cx="190500" cy="1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341313" y="3829050"/>
            <a:ext cx="5449887" cy="23034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</a:rPr>
              <a:t>Cloud</a:t>
            </a:r>
            <a:r>
              <a:rPr lang="en-US" sz="1200" b="1" dirty="0">
                <a:solidFill>
                  <a:srgbClr val="000000"/>
                </a:solidFill>
              </a:rPr>
              <a:t> infrastructure</a:t>
            </a:r>
          </a:p>
        </p:txBody>
      </p:sp>
      <p:sp>
        <p:nvSpPr>
          <p:cNvPr id="77" name="Can 76"/>
          <p:cNvSpPr/>
          <p:nvPr/>
        </p:nvSpPr>
        <p:spPr>
          <a:xfrm>
            <a:off x="1698625" y="2039938"/>
            <a:ext cx="1292225" cy="762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000" b="1">
                <a:solidFill>
                  <a:srgbClr val="000000"/>
                </a:solidFill>
              </a:rPr>
              <a:t>Staging Storage</a:t>
            </a:r>
          </a:p>
        </p:txBody>
      </p:sp>
      <p:cxnSp>
        <p:nvCxnSpPr>
          <p:cNvPr id="96" name="Curved Connector 95"/>
          <p:cNvCxnSpPr>
            <a:stCxn id="148487" idx="2"/>
          </p:cNvCxnSpPr>
          <p:nvPr/>
        </p:nvCxnSpPr>
        <p:spPr>
          <a:xfrm rot="16200000" flipH="1">
            <a:off x="746919" y="1775619"/>
            <a:ext cx="871537" cy="682625"/>
          </a:xfrm>
          <a:prstGeom prst="curvedConnector3">
            <a:avLst>
              <a:gd name="adj1" fmla="val 99609"/>
            </a:avLst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/>
          <p:nvPr/>
        </p:nvCxnSpPr>
        <p:spPr>
          <a:xfrm rot="5400000">
            <a:off x="2964657" y="1707356"/>
            <a:ext cx="869950" cy="671513"/>
          </a:xfrm>
          <a:prstGeom prst="curvedConnector3">
            <a:avLst>
              <a:gd name="adj1" fmla="val 101115"/>
            </a:avLst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627063" y="4267200"/>
            <a:ext cx="1528762" cy="1143000"/>
            <a:chOff x="1680968" y="4095750"/>
            <a:chExt cx="1528697" cy="1143000"/>
          </a:xfrm>
        </p:grpSpPr>
        <p:sp>
          <p:nvSpPr>
            <p:cNvPr id="76" name="Can 75"/>
            <p:cNvSpPr/>
            <p:nvPr/>
          </p:nvSpPr>
          <p:spPr>
            <a:xfrm>
              <a:off x="1680968" y="4095750"/>
              <a:ext cx="457181" cy="4953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4" name="Can 73"/>
            <p:cNvSpPr/>
            <p:nvPr/>
          </p:nvSpPr>
          <p:spPr>
            <a:xfrm>
              <a:off x="2046077" y="4095750"/>
              <a:ext cx="457181" cy="4953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5" name="Can 74"/>
            <p:cNvSpPr/>
            <p:nvPr/>
          </p:nvSpPr>
          <p:spPr>
            <a:xfrm>
              <a:off x="1817487" y="4343400"/>
              <a:ext cx="457181" cy="4953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2" name="Can 111"/>
            <p:cNvSpPr/>
            <p:nvPr/>
          </p:nvSpPr>
          <p:spPr>
            <a:xfrm>
              <a:off x="1969881" y="4495800"/>
              <a:ext cx="457181" cy="4953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3" name="Can 112"/>
            <p:cNvSpPr/>
            <p:nvPr/>
          </p:nvSpPr>
          <p:spPr>
            <a:xfrm>
              <a:off x="2295304" y="4343400"/>
              <a:ext cx="457181" cy="4953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4" name="Can 113"/>
            <p:cNvSpPr/>
            <p:nvPr/>
          </p:nvSpPr>
          <p:spPr>
            <a:xfrm>
              <a:off x="2295304" y="4095750"/>
              <a:ext cx="630211" cy="4953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5" name="Can 114"/>
            <p:cNvSpPr/>
            <p:nvPr/>
          </p:nvSpPr>
          <p:spPr>
            <a:xfrm>
              <a:off x="2122274" y="4648200"/>
              <a:ext cx="457181" cy="4953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6" name="Can 115"/>
            <p:cNvSpPr/>
            <p:nvPr/>
          </p:nvSpPr>
          <p:spPr>
            <a:xfrm>
              <a:off x="2552468" y="4495800"/>
              <a:ext cx="457181" cy="4953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7" name="Can 116"/>
            <p:cNvSpPr/>
            <p:nvPr/>
          </p:nvSpPr>
          <p:spPr>
            <a:xfrm>
              <a:off x="2752484" y="4152900"/>
              <a:ext cx="457181" cy="4953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8" name="Can 117"/>
            <p:cNvSpPr/>
            <p:nvPr/>
          </p:nvSpPr>
          <p:spPr>
            <a:xfrm>
              <a:off x="2327053" y="4743450"/>
              <a:ext cx="849277" cy="4953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122" name="Rounded Rectangle 121"/>
          <p:cNvSpPr/>
          <p:nvPr/>
        </p:nvSpPr>
        <p:spPr>
          <a:xfrm>
            <a:off x="549275" y="4518025"/>
            <a:ext cx="1752600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>
                <a:solidFill>
                  <a:srgbClr val="000000"/>
                </a:solidFill>
              </a:rPr>
              <a:t>Multi Peta-byte</a:t>
            </a:r>
          </a:p>
          <a:p>
            <a:pPr algn="ctr">
              <a:defRPr/>
            </a:pPr>
            <a:r>
              <a:rPr lang="en-US" sz="800" b="1">
                <a:solidFill>
                  <a:srgbClr val="000000"/>
                </a:solidFill>
              </a:rPr>
              <a:t> High-Performanance storage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3575050" y="40894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5" name="Rounded Rectangle 124"/>
          <p:cNvSpPr/>
          <p:nvPr/>
        </p:nvSpPr>
        <p:spPr>
          <a:xfrm>
            <a:off x="3727450" y="42418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6" name="Rounded Rectangle 125"/>
          <p:cNvSpPr/>
          <p:nvPr/>
        </p:nvSpPr>
        <p:spPr>
          <a:xfrm>
            <a:off x="3879850" y="43942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7" name="Rounded Rectangle 126"/>
          <p:cNvSpPr/>
          <p:nvPr/>
        </p:nvSpPr>
        <p:spPr>
          <a:xfrm>
            <a:off x="4032250" y="45466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8" name="Rounded Rectangle 127"/>
          <p:cNvSpPr/>
          <p:nvPr/>
        </p:nvSpPr>
        <p:spPr>
          <a:xfrm>
            <a:off x="4184650" y="46990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9" name="Rounded Rectangle 128"/>
          <p:cNvSpPr/>
          <p:nvPr/>
        </p:nvSpPr>
        <p:spPr>
          <a:xfrm>
            <a:off x="4337050" y="48514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1" name="Left-Right Arrow 130"/>
          <p:cNvSpPr/>
          <p:nvPr/>
        </p:nvSpPr>
        <p:spPr>
          <a:xfrm>
            <a:off x="2455863" y="4705350"/>
            <a:ext cx="1216025" cy="217488"/>
          </a:xfrm>
          <a:prstGeom prst="leftRightArrow">
            <a:avLst>
              <a:gd name="adj1" fmla="val 50000"/>
              <a:gd name="adj2" fmla="val 604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3" name="Rectangle 132"/>
          <p:cNvSpPr/>
          <p:nvPr/>
        </p:nvSpPr>
        <p:spPr>
          <a:xfrm>
            <a:off x="2405063" y="5148263"/>
            <a:ext cx="969962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Virtual Machine Pool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489450" y="50038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5" name="Rounded Rectangle 134"/>
          <p:cNvSpPr/>
          <p:nvPr/>
        </p:nvSpPr>
        <p:spPr>
          <a:xfrm>
            <a:off x="4641850" y="51562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6" name="Rounded Rectangle 135"/>
          <p:cNvSpPr/>
          <p:nvPr/>
        </p:nvSpPr>
        <p:spPr>
          <a:xfrm>
            <a:off x="3841750" y="40132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7" name="Rounded Rectangle 136"/>
          <p:cNvSpPr/>
          <p:nvPr/>
        </p:nvSpPr>
        <p:spPr>
          <a:xfrm>
            <a:off x="3994150" y="41656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8" name="Rounded Rectangle 137"/>
          <p:cNvSpPr/>
          <p:nvPr/>
        </p:nvSpPr>
        <p:spPr>
          <a:xfrm>
            <a:off x="4146550" y="43180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9" name="Rounded Rectangle 138"/>
          <p:cNvSpPr/>
          <p:nvPr/>
        </p:nvSpPr>
        <p:spPr>
          <a:xfrm>
            <a:off x="4298950" y="44704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0" name="Rounded Rectangle 139"/>
          <p:cNvSpPr/>
          <p:nvPr/>
        </p:nvSpPr>
        <p:spPr>
          <a:xfrm>
            <a:off x="4451350" y="46228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1" name="Rounded Rectangle 140"/>
          <p:cNvSpPr/>
          <p:nvPr/>
        </p:nvSpPr>
        <p:spPr>
          <a:xfrm>
            <a:off x="4603750" y="47752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2" name="Rounded Rectangle 141"/>
          <p:cNvSpPr/>
          <p:nvPr/>
        </p:nvSpPr>
        <p:spPr>
          <a:xfrm>
            <a:off x="4756150" y="49276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3" name="Rounded Rectangle 142"/>
          <p:cNvSpPr/>
          <p:nvPr/>
        </p:nvSpPr>
        <p:spPr>
          <a:xfrm>
            <a:off x="4908550" y="5080000"/>
            <a:ext cx="5334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0" name="Rounded Rectangle 129"/>
          <p:cNvSpPr/>
          <p:nvPr/>
        </p:nvSpPr>
        <p:spPr>
          <a:xfrm>
            <a:off x="3937000" y="4583113"/>
            <a:ext cx="1257300" cy="3317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>
                <a:solidFill>
                  <a:srgbClr val="000000"/>
                </a:solidFill>
              </a:rPr>
              <a:t>High-Performanance Cluster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450975" y="3027363"/>
            <a:ext cx="1697038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>
                <a:solidFill>
                  <a:srgbClr val="000000"/>
                </a:solidFill>
              </a:rPr>
              <a:t>Primary Analysis </a:t>
            </a:r>
          </a:p>
          <a:p>
            <a:pPr algn="ctr">
              <a:defRPr/>
            </a:pPr>
            <a:r>
              <a:rPr lang="en-US" sz="1000" b="1">
                <a:solidFill>
                  <a:srgbClr val="000000"/>
                </a:solidFill>
              </a:rPr>
              <a:t> QA</a:t>
            </a:r>
          </a:p>
          <a:p>
            <a:pPr algn="ctr">
              <a:defRPr/>
            </a:pPr>
            <a:r>
              <a:rPr lang="en-US" sz="1000" b="1">
                <a:solidFill>
                  <a:srgbClr val="000000"/>
                </a:solidFill>
              </a:rPr>
              <a:t>Assemblies</a:t>
            </a:r>
          </a:p>
        </p:txBody>
      </p:sp>
      <p:cxnSp>
        <p:nvCxnSpPr>
          <p:cNvPr id="149" name="Straight Arrow Connector 148"/>
          <p:cNvCxnSpPr/>
          <p:nvPr/>
        </p:nvCxnSpPr>
        <p:spPr>
          <a:xfrm rot="5400000">
            <a:off x="2272507" y="2896394"/>
            <a:ext cx="190500" cy="158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>
            <a:stCxn id="146" idx="2"/>
            <a:endCxn id="114" idx="1"/>
          </p:cNvCxnSpPr>
          <p:nvPr/>
        </p:nvCxnSpPr>
        <p:spPr>
          <a:xfrm rot="5400000">
            <a:off x="1612900" y="3581401"/>
            <a:ext cx="630237" cy="74136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5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714625"/>
            <a:ext cx="633413" cy="6254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8529" name="TextBox 166"/>
          <p:cNvSpPr txBox="1">
            <a:spLocks noChangeArrowheads="1"/>
          </p:cNvSpPr>
          <p:nvPr/>
        </p:nvSpPr>
        <p:spPr bwMode="auto">
          <a:xfrm>
            <a:off x="7775575" y="3375025"/>
            <a:ext cx="4984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User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4926013" y="2209800"/>
            <a:ext cx="847725" cy="469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</a:rPr>
              <a:t>LIMS</a:t>
            </a:r>
          </a:p>
        </p:txBody>
      </p:sp>
      <p:cxnSp>
        <p:nvCxnSpPr>
          <p:cNvPr id="200" name="Straight Arrow Connector 199"/>
          <p:cNvCxnSpPr/>
          <p:nvPr/>
        </p:nvCxnSpPr>
        <p:spPr>
          <a:xfrm rot="16200000" flipH="1">
            <a:off x="4282281" y="1353344"/>
            <a:ext cx="763588" cy="6096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3392488" y="2552700"/>
            <a:ext cx="1385887" cy="7000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5791200" y="2455863"/>
            <a:ext cx="1576388" cy="34607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Curved Connector 207"/>
          <p:cNvCxnSpPr/>
          <p:nvPr/>
        </p:nvCxnSpPr>
        <p:spPr>
          <a:xfrm rot="10800000" flipV="1">
            <a:off x="3705225" y="3829050"/>
            <a:ext cx="3990975" cy="1847850"/>
          </a:xfrm>
          <a:prstGeom prst="curvedConnector3">
            <a:avLst>
              <a:gd name="adj1" fmla="val 35"/>
            </a:avLst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535" name="TextBox 210"/>
          <p:cNvSpPr txBox="1">
            <a:spLocks noChangeArrowheads="1"/>
          </p:cNvSpPr>
          <p:nvPr/>
        </p:nvSpPr>
        <p:spPr bwMode="auto">
          <a:xfrm>
            <a:off x="6888163" y="5318125"/>
            <a:ext cx="16160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Analysis Submission</a:t>
            </a:r>
          </a:p>
        </p:txBody>
      </p:sp>
      <p:cxnSp>
        <p:nvCxnSpPr>
          <p:cNvPr id="213" name="Curved Connector 212"/>
          <p:cNvCxnSpPr/>
          <p:nvPr/>
        </p:nvCxnSpPr>
        <p:spPr>
          <a:xfrm flipV="1">
            <a:off x="2368550" y="3252788"/>
            <a:ext cx="4999038" cy="1446212"/>
          </a:xfrm>
          <a:prstGeom prst="curvedConnector3">
            <a:avLst>
              <a:gd name="adj1" fmla="val 19772"/>
            </a:avLst>
          </a:prstGeom>
          <a:ln w="12700" cmpd="sng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537" name="TextBox 223"/>
          <p:cNvSpPr txBox="1">
            <a:spLocks noChangeArrowheads="1"/>
          </p:cNvSpPr>
          <p:nvPr/>
        </p:nvSpPr>
        <p:spPr bwMode="auto">
          <a:xfrm>
            <a:off x="6243638" y="3375025"/>
            <a:ext cx="12874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Analysis Output</a:t>
            </a:r>
          </a:p>
        </p:txBody>
      </p:sp>
      <p:sp>
        <p:nvSpPr>
          <p:cNvPr id="148538" name="TextBox 224"/>
          <p:cNvSpPr txBox="1">
            <a:spLocks noChangeArrowheads="1"/>
          </p:cNvSpPr>
          <p:nvPr/>
        </p:nvSpPr>
        <p:spPr bwMode="auto">
          <a:xfrm>
            <a:off x="6429375" y="2216150"/>
            <a:ext cx="7953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Metadata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412038" y="1182688"/>
            <a:ext cx="1184275" cy="6508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100" b="1">
                <a:solidFill>
                  <a:srgbClr val="000000"/>
                </a:solidFill>
              </a:rPr>
              <a:t>VM test environment</a:t>
            </a:r>
          </a:p>
        </p:txBody>
      </p:sp>
      <p:cxnSp>
        <p:nvCxnSpPr>
          <p:cNvPr id="228" name="Straight Arrow Connector 227"/>
          <p:cNvCxnSpPr/>
          <p:nvPr/>
        </p:nvCxnSpPr>
        <p:spPr>
          <a:xfrm rot="16200000" flipH="1">
            <a:off x="7712869" y="2328069"/>
            <a:ext cx="579437" cy="317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 w="sm" len="me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Up-Down Arrow 230"/>
          <p:cNvSpPr/>
          <p:nvPr/>
        </p:nvSpPr>
        <p:spPr>
          <a:xfrm rot="3720273">
            <a:off x="3733007" y="4888706"/>
            <a:ext cx="122238" cy="75882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8542" name="Rectangle 71"/>
          <p:cNvSpPr>
            <a:spLocks noChangeArrowheads="1"/>
          </p:cNvSpPr>
          <p:nvPr/>
        </p:nvSpPr>
        <p:spPr bwMode="auto">
          <a:xfrm>
            <a:off x="6186488" y="5967413"/>
            <a:ext cx="273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b="1"/>
              <a:t>Crédits:</a:t>
            </a:r>
            <a:r>
              <a:rPr lang="fr-FR" sz="1800"/>
              <a:t> Mario Caccamo</a:t>
            </a:r>
          </a:p>
        </p:txBody>
      </p:sp>
      <p:pic>
        <p:nvPicPr>
          <p:cNvPr id="148543" name="Image 77" descr="LIMS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7175" y="3729038"/>
            <a:ext cx="104616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54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432D1B5-8795-394B-8BA3-C7531499F78F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854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85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5887C36D-F6DB-8648-89F6-B4CFE2A1FCF2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29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4</a:t>
            </a:r>
            <a:r>
              <a:rPr lang="en-US" baseline="30000" smtClean="0"/>
              <a:t>th</a:t>
            </a:r>
            <a:r>
              <a:rPr lang="en-US" smtClean="0"/>
              <a:t> Paradigm – Gordon  Bell, 2009</a:t>
            </a:r>
          </a:p>
        </p:txBody>
      </p:sp>
      <p:sp>
        <p:nvSpPr>
          <p:cNvPr id="129027" name="Espace réservé du contenu 2"/>
          <p:cNvSpPr>
            <a:spLocks noGrp="1"/>
          </p:cNvSpPr>
          <p:nvPr>
            <p:ph idx="1"/>
          </p:nvPr>
        </p:nvSpPr>
        <p:spPr>
          <a:xfrm>
            <a:off x="152400" y="990600"/>
            <a:ext cx="8366125" cy="48910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3 </a:t>
            </a:r>
            <a:r>
              <a:rPr lang="en-US" b="1" dirty="0" err="1" smtClean="0"/>
              <a:t>piliers</a:t>
            </a:r>
            <a:r>
              <a:rPr lang="en-US" b="1" dirty="0" smtClean="0"/>
              <a:t> de la science “</a:t>
            </a:r>
            <a:r>
              <a:rPr lang="en-US" b="1" i="1" dirty="0" smtClean="0"/>
              <a:t>data intensive</a:t>
            </a:r>
            <a:r>
              <a:rPr lang="en-US" b="1" dirty="0" smtClean="0"/>
              <a:t>”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Capturer, </a:t>
            </a:r>
            <a:r>
              <a:rPr lang="en-US" dirty="0" err="1" smtClean="0"/>
              <a:t>nettoyer</a:t>
            </a:r>
            <a:r>
              <a:rPr lang="en-US" dirty="0" smtClean="0"/>
              <a:t>, </a:t>
            </a:r>
            <a:r>
              <a:rPr lang="en-US" dirty="0" err="1" smtClean="0"/>
              <a:t>analyser</a:t>
            </a:r>
            <a:r>
              <a:rPr lang="en-US" dirty="0" smtClean="0"/>
              <a:t> !</a:t>
            </a:r>
          </a:p>
          <a:p>
            <a:pPr lvl="2" eaLnBrk="1" hangingPunct="1">
              <a:buFont typeface="Arial" pitchFamily="-106" charset="0"/>
              <a:buNone/>
            </a:pPr>
            <a:endParaRPr lang="en-US" dirty="0" smtClean="0"/>
          </a:p>
          <a:p>
            <a:pPr lvl="1" eaLnBrk="1" hangingPunct="1"/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domaine</a:t>
            </a:r>
            <a:r>
              <a:rPr lang="en-US" dirty="0" smtClean="0"/>
              <a:t> et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problématiques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Différents</a:t>
            </a:r>
            <a:r>
              <a:rPr lang="en-US" dirty="0" smtClean="0"/>
              <a:t> </a:t>
            </a:r>
            <a:r>
              <a:rPr lang="en-US" dirty="0" err="1" smtClean="0"/>
              <a:t>chapitres</a:t>
            </a: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fr-FR" sz="1400" b="1" dirty="0" smtClean="0"/>
              <a:t>Part 1: </a:t>
            </a:r>
            <a:r>
              <a:rPr lang="fr-FR" sz="1400" b="1" dirty="0" err="1" smtClean="0"/>
              <a:t>Earth</a:t>
            </a:r>
            <a:r>
              <a:rPr lang="fr-FR" sz="1400" b="1" dirty="0" smtClean="0"/>
              <a:t> and </a:t>
            </a:r>
            <a:r>
              <a:rPr lang="fr-FR" sz="1400" b="1" dirty="0" err="1" smtClean="0"/>
              <a:t>Environment</a:t>
            </a:r>
            <a:r>
              <a:rPr lang="fr-FR" sz="1400" b="1" dirty="0" smtClean="0"/>
              <a:t> 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fr-FR" sz="1400" b="1" dirty="0" smtClean="0"/>
              <a:t>Part 2: </a:t>
            </a:r>
            <a:r>
              <a:rPr lang="fr-FR" sz="1400" b="1" dirty="0" err="1" smtClean="0"/>
              <a:t>Health</a:t>
            </a:r>
            <a:r>
              <a:rPr lang="fr-FR" sz="1400" b="1" dirty="0" smtClean="0"/>
              <a:t> and </a:t>
            </a:r>
            <a:r>
              <a:rPr lang="fr-FR" sz="1400" b="1" dirty="0" err="1" smtClean="0"/>
              <a:t>Wellbeing</a:t>
            </a:r>
            <a:endParaRPr lang="fr-FR" sz="1400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fr-FR" sz="1400" b="1" dirty="0" smtClean="0"/>
              <a:t>Part 3: </a:t>
            </a:r>
            <a:r>
              <a:rPr lang="fr-FR" sz="1400" b="1" dirty="0" err="1" smtClean="0"/>
              <a:t>Scientific</a:t>
            </a:r>
            <a:r>
              <a:rPr lang="fr-FR" sz="1400" b="1" dirty="0" smtClean="0"/>
              <a:t> Infrastructure</a:t>
            </a:r>
            <a:endParaRPr lang="fr-FR" sz="1400" dirty="0" smtClean="0"/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fr-FR" sz="1200" dirty="0" smtClean="0"/>
              <a:t> A new </a:t>
            </a:r>
            <a:r>
              <a:rPr lang="fr-FR" sz="1200" dirty="0" err="1" smtClean="0"/>
              <a:t>path</a:t>
            </a:r>
            <a:r>
              <a:rPr lang="fr-FR" sz="1200" dirty="0" smtClean="0"/>
              <a:t> for science? </a:t>
            </a:r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fr-FR" sz="1200" dirty="0" smtClean="0"/>
              <a:t> </a:t>
            </a:r>
            <a:r>
              <a:rPr lang="fr-FR" sz="1200" dirty="0" err="1" smtClean="0"/>
              <a:t>Beyond</a:t>
            </a:r>
            <a:r>
              <a:rPr lang="fr-FR" sz="1200" dirty="0" smtClean="0"/>
              <a:t> the tsunami: </a:t>
            </a:r>
            <a:r>
              <a:rPr lang="fr-FR" sz="1200" dirty="0" err="1" smtClean="0"/>
              <a:t>developing</a:t>
            </a:r>
            <a:r>
              <a:rPr lang="fr-FR" sz="1200" dirty="0" smtClean="0"/>
              <a:t> the infrastructure to deal </a:t>
            </a:r>
            <a:r>
              <a:rPr lang="fr-FR" sz="1200" dirty="0" err="1" smtClean="0"/>
              <a:t>with</a:t>
            </a:r>
            <a:r>
              <a:rPr lang="fr-FR" sz="1200" dirty="0" smtClean="0"/>
              <a:t> life sciences data</a:t>
            </a:r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fr-FR" sz="1200" dirty="0" smtClean="0"/>
              <a:t> </a:t>
            </a:r>
            <a:r>
              <a:rPr lang="fr-FR" sz="1200" dirty="0" err="1" smtClean="0"/>
              <a:t>Multicore</a:t>
            </a:r>
            <a:r>
              <a:rPr lang="fr-FR" sz="1200" dirty="0" smtClean="0"/>
              <a:t> </a:t>
            </a:r>
            <a:r>
              <a:rPr lang="fr-FR" sz="1200" dirty="0" err="1" smtClean="0"/>
              <a:t>computing</a:t>
            </a:r>
            <a:r>
              <a:rPr lang="fr-FR" sz="1200" dirty="0" smtClean="0"/>
              <a:t> and </a:t>
            </a:r>
            <a:r>
              <a:rPr lang="fr-FR" sz="1200" dirty="0" err="1" smtClean="0"/>
              <a:t>scientific</a:t>
            </a:r>
            <a:r>
              <a:rPr lang="fr-FR" sz="1200" dirty="0" smtClean="0"/>
              <a:t> </a:t>
            </a:r>
            <a:r>
              <a:rPr lang="fr-FR" sz="1200" dirty="0" err="1" smtClean="0"/>
              <a:t>discovery</a:t>
            </a:r>
            <a:endParaRPr lang="fr-FR" sz="1200" dirty="0" smtClean="0"/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fr-FR" sz="1200" dirty="0" smtClean="0"/>
              <a:t> </a:t>
            </a:r>
            <a:r>
              <a:rPr lang="fr-FR" sz="1200" dirty="0" err="1" smtClean="0"/>
              <a:t>Parallelism</a:t>
            </a:r>
            <a:r>
              <a:rPr lang="fr-FR" sz="1200" dirty="0" smtClean="0"/>
              <a:t> and the </a:t>
            </a:r>
            <a:r>
              <a:rPr lang="fr-FR" sz="1200" dirty="0" err="1" smtClean="0"/>
              <a:t>cloud</a:t>
            </a:r>
            <a:endParaRPr lang="fr-FR" sz="1200" dirty="0" smtClean="0"/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fr-FR" sz="1200" dirty="0" smtClean="0"/>
              <a:t> The impact of </a:t>
            </a:r>
            <a:r>
              <a:rPr lang="fr-FR" sz="1200" dirty="0" err="1" smtClean="0"/>
              <a:t>workflow</a:t>
            </a:r>
            <a:r>
              <a:rPr lang="fr-FR" sz="1200" dirty="0" smtClean="0"/>
              <a:t> </a:t>
            </a:r>
            <a:r>
              <a:rPr lang="fr-FR" sz="1200" dirty="0" err="1" smtClean="0"/>
              <a:t>tools</a:t>
            </a:r>
            <a:r>
              <a:rPr lang="fr-FR" sz="1200" dirty="0" smtClean="0"/>
              <a:t> on </a:t>
            </a:r>
            <a:r>
              <a:rPr lang="fr-FR" sz="1200" dirty="0" err="1" smtClean="0"/>
              <a:t>data-centric</a:t>
            </a:r>
            <a:r>
              <a:rPr lang="fr-FR" sz="1200" dirty="0" smtClean="0"/>
              <a:t> </a:t>
            </a:r>
            <a:r>
              <a:rPr lang="fr-FR" sz="1200" dirty="0" err="1" smtClean="0"/>
              <a:t>research</a:t>
            </a:r>
            <a:endParaRPr lang="fr-FR" sz="1200" dirty="0" smtClean="0"/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fr-FR" sz="1200" dirty="0" smtClean="0"/>
              <a:t> </a:t>
            </a:r>
            <a:r>
              <a:rPr lang="fr-FR" sz="1200" dirty="0" err="1" smtClean="0"/>
              <a:t>Semantic</a:t>
            </a:r>
            <a:r>
              <a:rPr lang="fr-FR" sz="1200" dirty="0" smtClean="0"/>
              <a:t> </a:t>
            </a:r>
            <a:r>
              <a:rPr lang="fr-FR" sz="1200" dirty="0" err="1" smtClean="0"/>
              <a:t>escience</a:t>
            </a:r>
            <a:r>
              <a:rPr lang="fr-FR" sz="1200" dirty="0" smtClean="0"/>
              <a:t>: </a:t>
            </a:r>
            <a:r>
              <a:rPr lang="fr-FR" sz="1200" dirty="0" err="1" smtClean="0"/>
              <a:t>encoding</a:t>
            </a:r>
            <a:r>
              <a:rPr lang="fr-FR" sz="1200" dirty="0" smtClean="0"/>
              <a:t> </a:t>
            </a:r>
            <a:r>
              <a:rPr lang="fr-FR" sz="1200" dirty="0" err="1" smtClean="0"/>
              <a:t>meaning</a:t>
            </a:r>
            <a:r>
              <a:rPr lang="fr-FR" sz="1200" dirty="0" smtClean="0"/>
              <a:t> in </a:t>
            </a:r>
            <a:r>
              <a:rPr lang="fr-FR" sz="1200" dirty="0" err="1" smtClean="0"/>
              <a:t>next-generation</a:t>
            </a:r>
            <a:r>
              <a:rPr lang="fr-FR" sz="1200" dirty="0" smtClean="0"/>
              <a:t> </a:t>
            </a:r>
            <a:r>
              <a:rPr lang="fr-FR" sz="1200" dirty="0" err="1" smtClean="0"/>
              <a:t>digitally</a:t>
            </a:r>
            <a:r>
              <a:rPr lang="fr-FR" sz="1200" dirty="0" smtClean="0"/>
              <a:t> </a:t>
            </a:r>
            <a:r>
              <a:rPr lang="fr-FR" sz="1200" dirty="0" err="1" smtClean="0"/>
              <a:t>enhanced</a:t>
            </a:r>
            <a:r>
              <a:rPr lang="fr-FR" sz="1200" dirty="0" smtClean="0"/>
              <a:t> science</a:t>
            </a:r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fr-FR" sz="1200" dirty="0" smtClean="0"/>
              <a:t> </a:t>
            </a:r>
            <a:r>
              <a:rPr lang="fr-FR" sz="1200" dirty="0" err="1" smtClean="0"/>
              <a:t>Visualization</a:t>
            </a:r>
            <a:r>
              <a:rPr lang="fr-FR" sz="1200" dirty="0" smtClean="0"/>
              <a:t> for </a:t>
            </a:r>
            <a:r>
              <a:rPr lang="fr-FR" sz="1200" dirty="0" err="1" smtClean="0"/>
              <a:t>data-intensive</a:t>
            </a:r>
            <a:r>
              <a:rPr lang="fr-FR" sz="1200" dirty="0" smtClean="0"/>
              <a:t> science</a:t>
            </a:r>
          </a:p>
          <a:p>
            <a:pPr lvl="3" indent="0" eaLnBrk="1" hangingPunct="1">
              <a:buFont typeface="Arial" pitchFamily="-106" charset="0"/>
              <a:buChar char="•"/>
            </a:pPr>
            <a:r>
              <a:rPr lang="fr-FR" sz="1200" dirty="0" smtClean="0"/>
              <a:t> A </a:t>
            </a:r>
            <a:r>
              <a:rPr lang="fr-FR" sz="1200" dirty="0" err="1" smtClean="0"/>
              <a:t>platform</a:t>
            </a:r>
            <a:r>
              <a:rPr lang="fr-FR" sz="1200" dirty="0" smtClean="0"/>
              <a:t> for all </a:t>
            </a:r>
            <a:r>
              <a:rPr lang="fr-FR" sz="1200" dirty="0" err="1" smtClean="0"/>
              <a:t>that</a:t>
            </a:r>
            <a:r>
              <a:rPr lang="fr-FR" sz="1200" dirty="0" smtClean="0"/>
              <a:t> </a:t>
            </a:r>
            <a:r>
              <a:rPr lang="fr-FR" sz="1200" dirty="0" err="1" smtClean="0"/>
              <a:t>we</a:t>
            </a:r>
            <a:r>
              <a:rPr lang="fr-FR" sz="1200" dirty="0" smtClean="0"/>
              <a:t> know: </a:t>
            </a:r>
            <a:r>
              <a:rPr lang="fr-FR" sz="1200" dirty="0" err="1" smtClean="0"/>
              <a:t>creating</a:t>
            </a:r>
            <a:r>
              <a:rPr lang="fr-FR" sz="1200" dirty="0" smtClean="0"/>
              <a:t> a </a:t>
            </a:r>
            <a:r>
              <a:rPr lang="fr-FR" sz="1200" dirty="0" err="1" smtClean="0"/>
              <a:t>knowledge-driven</a:t>
            </a:r>
            <a:r>
              <a:rPr lang="fr-FR" sz="1200" dirty="0" smtClean="0"/>
              <a:t> </a:t>
            </a:r>
            <a:r>
              <a:rPr lang="fr-FR" sz="1200" dirty="0" err="1" smtClean="0"/>
              <a:t>research</a:t>
            </a:r>
            <a:r>
              <a:rPr lang="fr-FR" sz="1200" dirty="0" smtClean="0"/>
              <a:t> infrastructure </a:t>
            </a:r>
            <a:r>
              <a:rPr lang="fr-FR" sz="1200" dirty="0" err="1" smtClean="0"/>
              <a:t>Savas</a:t>
            </a:r>
            <a:r>
              <a:rPr lang="fr-FR" sz="1200" dirty="0" smtClean="0"/>
              <a:t> </a:t>
            </a:r>
            <a:r>
              <a:rPr lang="fr-FR" sz="1200" dirty="0" err="1" smtClean="0"/>
              <a:t>Parastatidis</a:t>
            </a:r>
            <a:endParaRPr lang="fr-FR" sz="1200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fr-FR" sz="1400" b="1" dirty="0" smtClean="0"/>
              <a:t>Part 4: </a:t>
            </a:r>
            <a:r>
              <a:rPr lang="fr-FR" sz="1400" b="1" dirty="0" err="1" smtClean="0"/>
              <a:t>Scholarly</a:t>
            </a:r>
            <a:r>
              <a:rPr lang="fr-FR" sz="1400" b="1" dirty="0" smtClean="0"/>
              <a:t> Communication</a:t>
            </a:r>
          </a:p>
          <a:p>
            <a:pPr lvl="2" eaLnBrk="1" hangingPunct="1">
              <a:buFont typeface="Arial" pitchFamily="-106" charset="0"/>
              <a:buChar char="•"/>
            </a:pPr>
            <a:endParaRPr lang="en-US" sz="1400" dirty="0" smtClean="0"/>
          </a:p>
          <a:p>
            <a:pPr marL="0" indent="0" eaLnBrk="1" hangingPunct="1"/>
            <a:endParaRPr lang="en-US" dirty="0"/>
          </a:p>
        </p:txBody>
      </p:sp>
      <p:sp>
        <p:nvSpPr>
          <p:cNvPr id="12902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04525D-C161-6445-BA62-F94B4A7E75AA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2902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290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BB21C239-91E0-3C43-AFC7-642CCA77EBC6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3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29031" name="Image 6" descr="fpcover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762000"/>
            <a:ext cx="1855950" cy="267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2" name="Rectangle 7"/>
          <p:cNvSpPr>
            <a:spLocks noChangeArrowheads="1"/>
          </p:cNvSpPr>
          <p:nvPr/>
        </p:nvSpPr>
        <p:spPr bwMode="auto">
          <a:xfrm>
            <a:off x="2543175" y="6024563"/>
            <a:ext cx="6137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/>
              <a:t>http://research.microsoft.com/en-us/collaboration/fourthparadigm/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A-BC0F-0548-B7D1-46FC8AF1F7EF}" type="datetime1">
              <a:rPr lang="fr-FR" smtClean="0"/>
              <a:pPr/>
              <a:t>2/10/12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4CE5-323E-0749-AF41-1352BEC4029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905000" y="685800"/>
            <a:ext cx="5702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Des questions ? </a:t>
            </a:r>
            <a:endParaRPr lang="en-US" sz="6000" dirty="0"/>
          </a:p>
        </p:txBody>
      </p:sp>
      <p:pic>
        <p:nvPicPr>
          <p:cNvPr id="9" name="Image 8" descr="image_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5791200" cy="499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 conférences</a:t>
            </a:r>
          </a:p>
        </p:txBody>
      </p:sp>
      <p:sp>
        <p:nvSpPr>
          <p:cNvPr id="13005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D87BF26-7497-814E-8988-F4B932F25951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2/10/12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005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005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903C0133-47A6-174D-876C-E7BAAAD56D96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4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7" name="Image 6" descr="bigdata-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752475"/>
            <a:ext cx="6037263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bigdata-3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347788"/>
            <a:ext cx="850106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bigdata-6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806450"/>
            <a:ext cx="853281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bigdata-7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92250"/>
            <a:ext cx="91440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bigdata-8.tif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88988"/>
            <a:ext cx="91440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bigdata-4.tif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61988"/>
            <a:ext cx="56991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bigdata-5.tif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49513" y="790575"/>
            <a:ext cx="640715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bigdata.tif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6988" y="1892300"/>
            <a:ext cx="91709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867400"/>
          </a:xfrm>
        </p:spPr>
        <p:txBody>
          <a:bodyPr/>
          <a:lstStyle/>
          <a:p>
            <a:r>
              <a:rPr lang="fr-FR" dirty="0" smtClean="0"/>
              <a:t>Le « </a:t>
            </a:r>
            <a:r>
              <a:rPr lang="fr-FR" dirty="0" err="1" smtClean="0"/>
              <a:t>Big</a:t>
            </a:r>
            <a:r>
              <a:rPr lang="fr-FR" dirty="0" smtClean="0"/>
              <a:t> Data » est devenu un réel enjeu de nos jours</a:t>
            </a:r>
          </a:p>
          <a:p>
            <a:pPr lvl="1"/>
            <a:r>
              <a:rPr lang="fr-FR" dirty="0" smtClean="0"/>
              <a:t>Constat dans de multiples domaines scientifiques </a:t>
            </a:r>
          </a:p>
          <a:p>
            <a:pPr lvl="1"/>
            <a:r>
              <a:rPr lang="fr-FR" dirty="0" err="1" smtClean="0"/>
              <a:t>E.g</a:t>
            </a:r>
            <a:r>
              <a:rPr lang="fr-FR" dirty="0" smtClean="0"/>
              <a:t>. Livre Blanc sur le Calcul Intensif au CNRS, COCIN, 2012 disponible d’ici peu :</a:t>
            </a:r>
          </a:p>
          <a:p>
            <a:pPr lvl="2"/>
            <a:r>
              <a:rPr lang="fr-FR" dirty="0" smtClean="0"/>
              <a:t>Management / exploitation</a:t>
            </a:r>
            <a:r>
              <a:rPr lang="fr-FR" dirty="0" smtClean="0"/>
              <a:t> des données</a:t>
            </a:r>
          </a:p>
          <a:p>
            <a:pPr lvl="2"/>
            <a:r>
              <a:rPr lang="fr-FR" dirty="0" smtClean="0"/>
              <a:t>I/O, intensive </a:t>
            </a:r>
            <a:r>
              <a:rPr lang="fr-FR" dirty="0" err="1" smtClean="0"/>
              <a:t>processing</a:t>
            </a:r>
            <a:r>
              <a:rPr lang="fr-FR" dirty="0" smtClean="0"/>
              <a:t>, </a:t>
            </a:r>
            <a:r>
              <a:rPr lang="fr-FR" dirty="0" err="1" smtClean="0"/>
              <a:t>pre</a:t>
            </a:r>
            <a:r>
              <a:rPr lang="fr-FR" dirty="0" smtClean="0"/>
              <a:t> / </a:t>
            </a:r>
            <a:r>
              <a:rPr lang="fr-FR" dirty="0" err="1" smtClean="0"/>
              <a:t>post-processing</a:t>
            </a:r>
            <a:r>
              <a:rPr lang="fr-FR" dirty="0" smtClean="0"/>
              <a:t>, </a:t>
            </a:r>
            <a:r>
              <a:rPr lang="fr-FR" dirty="0" err="1" smtClean="0"/>
              <a:t>vizualisation</a:t>
            </a:r>
            <a:r>
              <a:rPr lang="fr-FR" dirty="0" smtClean="0"/>
              <a:t>, information </a:t>
            </a:r>
            <a:r>
              <a:rPr lang="fr-FR" dirty="0" err="1" smtClean="0"/>
              <a:t>retrieval</a:t>
            </a:r>
            <a:r>
              <a:rPr lang="fr-FR" dirty="0" smtClean="0"/>
              <a:t>, </a:t>
            </a:r>
            <a:r>
              <a:rPr lang="fr-FR" dirty="0" err="1" smtClean="0"/>
              <a:t>mining</a:t>
            </a:r>
            <a:r>
              <a:rPr lang="fr-FR" dirty="0" smtClean="0"/>
              <a:t>, </a:t>
            </a:r>
            <a:r>
              <a:rPr lang="fr-FR" dirty="0" err="1" smtClean="0"/>
              <a:t>providing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data, …</a:t>
            </a:r>
          </a:p>
          <a:p>
            <a:pPr lvl="1"/>
            <a:r>
              <a:rPr lang="fr-FR" dirty="0" smtClean="0"/>
              <a:t>Enjeu commercial et </a:t>
            </a:r>
            <a:r>
              <a:rPr lang="fr-FR" dirty="0" smtClean="0"/>
              <a:t>industriel</a:t>
            </a:r>
            <a:endParaRPr lang="en-US" dirty="0" smtClean="0"/>
          </a:p>
          <a:p>
            <a:pPr lvl="2"/>
            <a:r>
              <a:rPr lang="fr-FR" dirty="0" smtClean="0"/>
              <a:t>5 milliards de données en 2012 =&gt; 50 milliards en 2017 (Forbes)</a:t>
            </a:r>
          </a:p>
          <a:p>
            <a:pPr lvl="2"/>
            <a:r>
              <a:rPr lang="fr-FR" i="1" dirty="0" smtClean="0"/>
              <a:t>« </a:t>
            </a:r>
            <a:r>
              <a:rPr lang="fr-FR" i="1" dirty="0" err="1" smtClean="0"/>
              <a:t>Big</a:t>
            </a:r>
            <a:r>
              <a:rPr lang="fr-FR" i="1" dirty="0" smtClean="0"/>
              <a:t> Data </a:t>
            </a:r>
            <a:r>
              <a:rPr lang="fr-FR" i="1" dirty="0" err="1" smtClean="0"/>
              <a:t>is</a:t>
            </a:r>
            <a:r>
              <a:rPr lang="fr-FR" i="1" dirty="0" smtClean="0"/>
              <a:t> the new </a:t>
            </a:r>
            <a:r>
              <a:rPr lang="fr-FR" i="1" dirty="0" err="1" smtClean="0"/>
              <a:t>definitive</a:t>
            </a:r>
            <a:r>
              <a:rPr lang="fr-FR" i="1" dirty="0" smtClean="0"/>
              <a:t> source of </a:t>
            </a:r>
            <a:r>
              <a:rPr lang="fr-FR" i="1" dirty="0" err="1" smtClean="0"/>
              <a:t>competitive</a:t>
            </a:r>
            <a:r>
              <a:rPr lang="fr-FR" i="1" dirty="0" smtClean="0"/>
              <a:t> </a:t>
            </a:r>
            <a:r>
              <a:rPr lang="fr-FR" i="1" dirty="0" err="1" smtClean="0"/>
              <a:t>advantage</a:t>
            </a:r>
            <a:r>
              <a:rPr lang="fr-FR" i="1" dirty="0" smtClean="0"/>
              <a:t>  </a:t>
            </a:r>
            <a:r>
              <a:rPr lang="fr-FR" i="1" dirty="0" err="1" smtClean="0"/>
              <a:t>across</a:t>
            </a:r>
            <a:r>
              <a:rPr lang="fr-FR" i="1" dirty="0" smtClean="0"/>
              <a:t> all industries »</a:t>
            </a:r>
            <a:r>
              <a:rPr lang="fr-FR" dirty="0" smtClean="0"/>
              <a:t> (Jeff Kelly, </a:t>
            </a:r>
            <a:r>
              <a:rPr lang="fr-FR" dirty="0" err="1" smtClean="0"/>
              <a:t>Wikibon.org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« </a:t>
            </a:r>
            <a:r>
              <a:rPr lang="fr-FR" i="1" dirty="0" smtClean="0"/>
              <a:t>You have to </a:t>
            </a:r>
            <a:r>
              <a:rPr lang="fr-FR" i="1" dirty="0" err="1" smtClean="0"/>
              <a:t>take</a:t>
            </a:r>
            <a:r>
              <a:rPr lang="fr-FR" i="1" dirty="0" smtClean="0"/>
              <a:t> </a:t>
            </a:r>
            <a:r>
              <a:rPr lang="fr-FR" i="1" dirty="0" err="1" smtClean="0"/>
              <a:t>ideas</a:t>
            </a:r>
            <a:r>
              <a:rPr lang="fr-FR" i="1" dirty="0" smtClean="0"/>
              <a:t>, test </a:t>
            </a:r>
            <a:r>
              <a:rPr lang="fr-FR" i="1" dirty="0" err="1" smtClean="0"/>
              <a:t>them</a:t>
            </a:r>
            <a:r>
              <a:rPr lang="fr-FR" i="1" dirty="0" smtClean="0"/>
              <a:t>, </a:t>
            </a:r>
            <a:r>
              <a:rPr lang="fr-FR" i="1" dirty="0" err="1" smtClean="0"/>
              <a:t>iterate</a:t>
            </a:r>
            <a:r>
              <a:rPr lang="fr-FR" i="1" dirty="0" smtClean="0"/>
              <a:t> </a:t>
            </a:r>
            <a:r>
              <a:rPr lang="fr-FR" i="1" dirty="0" err="1" smtClean="0"/>
              <a:t>them</a:t>
            </a:r>
            <a:r>
              <a:rPr lang="fr-FR" i="1" dirty="0" smtClean="0"/>
              <a:t>, use data and </a:t>
            </a:r>
            <a:r>
              <a:rPr lang="fr-FR" i="1" dirty="0" err="1" smtClean="0"/>
              <a:t>analytics</a:t>
            </a:r>
            <a:r>
              <a:rPr lang="fr-FR" i="1" dirty="0" smtClean="0"/>
              <a:t> to </a:t>
            </a:r>
            <a:r>
              <a:rPr lang="fr-FR" i="1" dirty="0" err="1" smtClean="0"/>
              <a:t>understand</a:t>
            </a:r>
            <a:r>
              <a:rPr lang="fr-FR" i="1" dirty="0" smtClean="0"/>
              <a:t> </a:t>
            </a:r>
            <a:r>
              <a:rPr lang="fr-FR" i="1" dirty="0" err="1" smtClean="0"/>
              <a:t>what</a:t>
            </a:r>
            <a:r>
              <a:rPr lang="fr-FR" i="1" dirty="0" smtClean="0"/>
              <a:t> </a:t>
            </a:r>
            <a:r>
              <a:rPr lang="fr-FR" i="1" dirty="0" err="1" smtClean="0"/>
              <a:t>works</a:t>
            </a:r>
            <a:r>
              <a:rPr lang="fr-FR" i="1" dirty="0" smtClean="0"/>
              <a:t> and </a:t>
            </a:r>
            <a:r>
              <a:rPr lang="fr-FR" i="1" dirty="0" err="1" smtClean="0"/>
              <a:t>what</a:t>
            </a:r>
            <a:r>
              <a:rPr lang="fr-FR" i="1" dirty="0" smtClean="0"/>
              <a:t> </a:t>
            </a:r>
            <a:r>
              <a:rPr lang="fr-FR" i="1" dirty="0" err="1" smtClean="0"/>
              <a:t>doesn’t</a:t>
            </a:r>
            <a:r>
              <a:rPr lang="fr-FR" i="1" dirty="0" smtClean="0"/>
              <a:t> in </a:t>
            </a:r>
            <a:r>
              <a:rPr lang="fr-FR" i="1" dirty="0" err="1" smtClean="0"/>
              <a:t>order</a:t>
            </a:r>
            <a:r>
              <a:rPr lang="fr-FR" i="1" dirty="0" smtClean="0"/>
              <a:t>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successful</a:t>
            </a:r>
            <a:r>
              <a:rPr lang="fr-FR" dirty="0" smtClean="0"/>
              <a:t> » (</a:t>
            </a:r>
            <a:r>
              <a:rPr lang="fr-FR" dirty="0" err="1" smtClean="0"/>
              <a:t>LivingSocial@PCWorld</a:t>
            </a:r>
            <a:r>
              <a:rPr lang="fr-FR" dirty="0" smtClean="0"/>
              <a:t> 2012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Arrivée massive de données</a:t>
            </a:r>
          </a:p>
          <a:p>
            <a:pPr lvl="2"/>
            <a:r>
              <a:rPr lang="fr-FR" dirty="0" smtClean="0"/>
              <a:t>Google, business intelligence,  </a:t>
            </a:r>
            <a:r>
              <a:rPr lang="fr-FR" dirty="0" err="1" smtClean="0"/>
              <a:t>etc</a:t>
            </a:r>
            <a:r>
              <a:rPr lang="fr-FR" dirty="0" smtClean="0"/>
              <a:t> ….</a:t>
            </a:r>
          </a:p>
          <a:p>
            <a:pPr lvl="2"/>
            <a:r>
              <a:rPr lang="fr-FR" dirty="0" smtClean="0"/>
              <a:t>LHC</a:t>
            </a:r>
          </a:p>
          <a:p>
            <a:pPr lvl="2"/>
            <a:r>
              <a:rPr lang="fr-FR" dirty="0" smtClean="0"/>
              <a:t>Simulations de grand taille</a:t>
            </a:r>
          </a:p>
          <a:p>
            <a:pPr lvl="2"/>
            <a:r>
              <a:rPr lang="fr-FR" dirty="0" smtClean="0"/>
              <a:t>Traitement de données issues d’observation ou d’expérimentation : biologie et sciences de la vie, sciences de l’Univers, physique des particules</a:t>
            </a:r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BEC-31AD-7844-A4FF-09DE4CAED49F}" type="datetime1">
              <a:rPr lang="fr-FR" smtClean="0"/>
              <a:t>2/10/12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Desprez - Journées des mésocentres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5421-AEAB-5F4C-92E3-DA08DA9690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Quelles données ?</a:t>
            </a:r>
          </a:p>
        </p:txBody>
      </p:sp>
      <p:sp>
        <p:nvSpPr>
          <p:cNvPr id="131075" name="Espace réservé du contenu 2"/>
          <p:cNvSpPr>
            <a:spLocks noGrp="1"/>
          </p:cNvSpPr>
          <p:nvPr>
            <p:ph idx="1"/>
          </p:nvPr>
        </p:nvSpPr>
        <p:spPr>
          <a:xfrm>
            <a:off x="241300" y="915988"/>
            <a:ext cx="8623300" cy="22717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Grande </a:t>
            </a:r>
            <a:r>
              <a:rPr lang="en-US" b="1" dirty="0" err="1" smtClean="0"/>
              <a:t>hétérogénéité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les </a:t>
            </a:r>
            <a:r>
              <a:rPr lang="en-US" b="1" dirty="0" err="1" smtClean="0"/>
              <a:t>données</a:t>
            </a:r>
            <a:r>
              <a:rPr lang="en-US" b="1" dirty="0" smtClean="0"/>
              <a:t> </a:t>
            </a:r>
            <a:r>
              <a:rPr lang="en-US" b="1" dirty="0" err="1" smtClean="0"/>
              <a:t>produites</a:t>
            </a:r>
            <a:endParaRPr lang="en-US" b="1" dirty="0" smtClean="0"/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Données</a:t>
            </a:r>
            <a:r>
              <a:rPr lang="en-US" dirty="0" smtClean="0"/>
              <a:t> issues de la simulation (physique, </a:t>
            </a:r>
            <a:r>
              <a:rPr lang="en-US" dirty="0" err="1" smtClean="0"/>
              <a:t>astro</a:t>
            </a:r>
            <a:r>
              <a:rPr lang="en-US" dirty="0" smtClean="0"/>
              <a:t>, </a:t>
            </a:r>
            <a:r>
              <a:rPr lang="en-US" dirty="0" err="1" smtClean="0"/>
              <a:t>météo</a:t>
            </a:r>
            <a:r>
              <a:rPr lang="en-US" dirty="0" smtClean="0"/>
              <a:t>, </a:t>
            </a:r>
            <a:r>
              <a:rPr lang="en-US" dirty="0" err="1" smtClean="0"/>
              <a:t>géologie</a:t>
            </a:r>
            <a:r>
              <a:rPr lang="en-US" dirty="0" smtClean="0"/>
              <a:t>, …)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Senseurs</a:t>
            </a:r>
            <a:r>
              <a:rPr lang="en-US" dirty="0" smtClean="0"/>
              <a:t> et instruments (LHC, </a:t>
            </a:r>
            <a:r>
              <a:rPr lang="en-US" dirty="0" err="1" smtClean="0"/>
              <a:t>géologie</a:t>
            </a:r>
            <a:r>
              <a:rPr lang="en-US" dirty="0" smtClean="0"/>
              <a:t>, </a:t>
            </a:r>
            <a:r>
              <a:rPr lang="en-US" dirty="0" err="1" smtClean="0"/>
              <a:t>climatologie</a:t>
            </a:r>
            <a:r>
              <a:rPr lang="en-US" dirty="0" smtClean="0"/>
              <a:t>, …)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smtClean="0"/>
              <a:t>Images (</a:t>
            </a:r>
            <a:r>
              <a:rPr lang="en-US" dirty="0" err="1" smtClean="0"/>
              <a:t>téléscopes</a:t>
            </a:r>
            <a:r>
              <a:rPr lang="en-US" dirty="0" smtClean="0"/>
              <a:t>, </a:t>
            </a:r>
            <a:r>
              <a:rPr lang="en-US" dirty="0" err="1" smtClean="0"/>
              <a:t>médecine</a:t>
            </a:r>
            <a:r>
              <a:rPr lang="en-US" dirty="0" smtClean="0"/>
              <a:t>)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Séquenceurs</a:t>
            </a:r>
            <a:r>
              <a:rPr lang="en-US" dirty="0" smtClean="0"/>
              <a:t> en bio</a:t>
            </a:r>
          </a:p>
          <a:p>
            <a:pPr lvl="2" eaLnBrk="1" hangingPunct="1">
              <a:buFont typeface="Arial" pitchFamily="-106" charset="0"/>
              <a:buChar char="•"/>
            </a:pPr>
            <a:r>
              <a:rPr lang="en-US" dirty="0" err="1" smtClean="0"/>
              <a:t>Réseaux</a:t>
            </a:r>
            <a:r>
              <a:rPr lang="en-US" dirty="0" smtClean="0"/>
              <a:t> </a:t>
            </a:r>
            <a:r>
              <a:rPr lang="en-US" dirty="0" err="1" smtClean="0"/>
              <a:t>sociaux</a:t>
            </a:r>
            <a:r>
              <a:rPr lang="en-US" dirty="0" smtClean="0"/>
              <a:t> (</a:t>
            </a:r>
            <a:r>
              <a:rPr lang="en-US" dirty="0" err="1" smtClean="0"/>
              <a:t>Facebook</a:t>
            </a:r>
            <a:r>
              <a:rPr lang="en-US" dirty="0" smtClean="0"/>
              <a:t>, twitter, </a:t>
            </a:r>
            <a:r>
              <a:rPr lang="en-US" dirty="0" err="1" smtClean="0"/>
              <a:t>Flickr</a:t>
            </a:r>
            <a:r>
              <a:rPr lang="en-US" dirty="0" smtClean="0"/>
              <a:t>, </a:t>
            </a:r>
            <a:r>
              <a:rPr lang="en-US" dirty="0" err="1" smtClean="0"/>
              <a:t>Instagram</a:t>
            </a:r>
            <a:r>
              <a:rPr lang="en-US" dirty="0" smtClean="0"/>
              <a:t>, ….)</a:t>
            </a:r>
          </a:p>
          <a:p>
            <a:pPr lvl="2" eaLnBrk="1" hangingPunct="1">
              <a:buFont typeface="Arial" pitchFamily="-106" charset="0"/>
              <a:buChar char="•"/>
            </a:pPr>
            <a:endParaRPr lang="en-US" dirty="0" smtClean="0"/>
          </a:p>
          <a:p>
            <a:pPr lvl="2" eaLnBrk="1" hangingPunct="1">
              <a:buFont typeface="Arial" pitchFamily="-106" charset="0"/>
              <a:buChar char="•"/>
            </a:pPr>
            <a:endParaRPr lang="en-US" dirty="0"/>
          </a:p>
        </p:txBody>
      </p:sp>
      <p:sp>
        <p:nvSpPr>
          <p:cNvPr id="13107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02737F-BB37-184B-9A29-8FB38AD6858C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2/10/12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107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107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479F30BE-A543-4446-A818-1C4217A0DEC9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6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7" name="Picture 7" descr="2079598876_7cdd17ee47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586" y="2902515"/>
            <a:ext cx="1735414" cy="223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PS1 building draw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200" y="3652838"/>
            <a:ext cx="1430338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skyser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3819525"/>
            <a:ext cx="313372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scope_du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4438" y="5048250"/>
            <a:ext cx="1419225" cy="123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083" name="Picture 6" descr="cms_07647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78238" y="3252788"/>
            <a:ext cx="17208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4" name="Picture 3"/>
          <p:cNvPicPr>
            <a:picLocks noChangeAspect="1"/>
          </p:cNvPicPr>
          <p:nvPr/>
        </p:nvPicPr>
        <p:blipFill>
          <a:blip r:embed="rId7"/>
          <a:srcRect t="11951" b="12534"/>
          <a:stretch>
            <a:fillRect/>
          </a:stretch>
        </p:blipFill>
        <p:spPr bwMode="auto">
          <a:xfrm>
            <a:off x="7165975" y="5113338"/>
            <a:ext cx="2152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Bioinformatique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257800"/>
          </a:xfrm>
        </p:spPr>
        <p:txBody>
          <a:bodyPr/>
          <a:lstStyle/>
          <a:p>
            <a:r>
              <a:rPr lang="en-US" sz="1800" dirty="0" smtClean="0"/>
              <a:t>Augmentation </a:t>
            </a:r>
            <a:r>
              <a:rPr lang="en-US" sz="1800" dirty="0" err="1" smtClean="0"/>
              <a:t>importante</a:t>
            </a:r>
            <a:r>
              <a:rPr lang="en-US" sz="1800" dirty="0" smtClean="0"/>
              <a:t> des </a:t>
            </a:r>
            <a:r>
              <a:rPr lang="en-US" sz="1800" dirty="0" err="1" smtClean="0"/>
              <a:t>calculs</a:t>
            </a:r>
            <a:r>
              <a:rPr lang="en-US" sz="1800" dirty="0" smtClean="0"/>
              <a:t> avec </a:t>
            </a:r>
            <a:r>
              <a:rPr lang="en-US" sz="1800" dirty="0" err="1" smtClean="0"/>
              <a:t>l’arrivée</a:t>
            </a:r>
            <a:r>
              <a:rPr lang="en-US" sz="1800" dirty="0" smtClean="0"/>
              <a:t> massive de </a:t>
            </a:r>
            <a:r>
              <a:rPr lang="en-US" sz="1800" dirty="0" err="1" smtClean="0"/>
              <a:t>séquences</a:t>
            </a:r>
            <a:r>
              <a:rPr lang="en-US" sz="1800" dirty="0" smtClean="0"/>
              <a:t> </a:t>
            </a:r>
            <a:r>
              <a:rPr lang="en-US" sz="1800" dirty="0" err="1" smtClean="0"/>
              <a:t>d’ADN</a:t>
            </a:r>
            <a:r>
              <a:rPr lang="en-US" sz="1800" dirty="0" smtClean="0"/>
              <a:t> pour un grand </a:t>
            </a:r>
            <a:r>
              <a:rPr lang="en-US" sz="1800" dirty="0" err="1" smtClean="0"/>
              <a:t>nombre</a:t>
            </a:r>
            <a:r>
              <a:rPr lang="en-US" sz="1800" dirty="0" smtClean="0"/>
              <a:t> </a:t>
            </a:r>
            <a:r>
              <a:rPr lang="en-US" sz="1800" dirty="0" err="1" smtClean="0"/>
              <a:t>d’organismes</a:t>
            </a:r>
            <a:r>
              <a:rPr lang="en-US" sz="1800" dirty="0" smtClean="0"/>
              <a:t>, </a:t>
            </a:r>
            <a:r>
              <a:rPr lang="en-US" sz="1800" dirty="0" err="1" smtClean="0"/>
              <a:t>y</a:t>
            </a:r>
            <a:r>
              <a:rPr lang="en-US" sz="1800" dirty="0" smtClean="0"/>
              <a:t> </a:t>
            </a:r>
            <a:r>
              <a:rPr lang="en-US" sz="1800" dirty="0" err="1" smtClean="0"/>
              <a:t>compris</a:t>
            </a:r>
            <a:r>
              <a:rPr lang="en-US" sz="1800" dirty="0" smtClean="0"/>
              <a:t> des </a:t>
            </a:r>
            <a:r>
              <a:rPr lang="en-US" sz="1800" dirty="0" err="1" smtClean="0"/>
              <a:t>humains</a:t>
            </a:r>
            <a:endParaRPr lang="en-US" sz="1800" dirty="0" smtClean="0"/>
          </a:p>
          <a:p>
            <a:r>
              <a:rPr lang="fr-FR" sz="1800" dirty="0" smtClean="0"/>
              <a:t>Avancées spectaculaires des nouvelles techniques d’analyse génomique (séquençage « massif », </a:t>
            </a:r>
            <a:r>
              <a:rPr lang="fr-FR" sz="1800" i="1" dirty="0" err="1" smtClean="0"/>
              <a:t>Next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Generation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Sequencing</a:t>
            </a:r>
            <a:r>
              <a:rPr lang="fr-FR" sz="1800" i="1" dirty="0" smtClean="0"/>
              <a:t> </a:t>
            </a:r>
            <a:r>
              <a:rPr lang="fr-FR" sz="1800" dirty="0" smtClean="0"/>
              <a:t>ou NGS) </a:t>
            </a:r>
          </a:p>
          <a:p>
            <a:r>
              <a:rPr lang="fr-FR" sz="1800" dirty="0" smtClean="0"/>
              <a:t>Cas des progrès en </a:t>
            </a:r>
            <a:r>
              <a:rPr lang="fr-FR" sz="1800" dirty="0" err="1" smtClean="0"/>
              <a:t>protéomique</a:t>
            </a:r>
            <a:r>
              <a:rPr lang="fr-FR" sz="1800" dirty="0" smtClean="0"/>
              <a:t> (spectrométrie de masse hybride), en biologie cellulaire (microscopie optique 4D, </a:t>
            </a:r>
            <a:r>
              <a:rPr lang="fr-FR" sz="1800" dirty="0" err="1" smtClean="0"/>
              <a:t>cryotomographie</a:t>
            </a:r>
            <a:r>
              <a:rPr lang="fr-FR" sz="1800" dirty="0" smtClean="0"/>
              <a:t> 300kV-FEG/Polara-Titan, </a:t>
            </a:r>
            <a:r>
              <a:rPr lang="fr-FR" sz="1800" dirty="0" err="1" smtClean="0"/>
              <a:t>cytométrie</a:t>
            </a:r>
            <a:r>
              <a:rPr lang="fr-FR" sz="1800" dirty="0" smtClean="0"/>
              <a:t> de masse…) et en imagerie médicale (par résonance magnétique à très haut champ à plus de 7 Tesla). </a:t>
            </a:r>
          </a:p>
          <a:p>
            <a:r>
              <a:rPr lang="fr-FR" sz="1800" dirty="0" smtClean="0"/>
              <a:t>Objectifs : </a:t>
            </a:r>
          </a:p>
          <a:p>
            <a:pPr lvl="1"/>
            <a:r>
              <a:rPr lang="fr-FR" sz="1600" dirty="0" smtClean="0"/>
              <a:t>comprendre le fonctionnement du vivant à différentes échelles (cellule, organes, organisme, populations, écosystèmes) </a:t>
            </a:r>
          </a:p>
          <a:p>
            <a:pPr lvl="1"/>
            <a:r>
              <a:rPr lang="fr-FR" sz="1600" dirty="0" smtClean="0"/>
              <a:t>Pour réaliser des progrès importants pour la santé, en accompagnement d’une médecine « personnalisée »</a:t>
            </a:r>
            <a:r>
              <a:rPr lang="fr-FR" sz="1600" dirty="0" smtClean="0"/>
              <a:t>.</a:t>
            </a:r>
            <a:endParaRPr lang="en-US" sz="1600" dirty="0" smtClean="0"/>
          </a:p>
          <a:p>
            <a:r>
              <a:rPr lang="en-US" sz="1800" dirty="0" smtClean="0"/>
              <a:t> Celera corp. : </a:t>
            </a:r>
            <a:r>
              <a:rPr lang="en-US" sz="1800" i="1" dirty="0" smtClean="0"/>
              <a:t>whole genome shotgun algorithm</a:t>
            </a:r>
          </a:p>
          <a:p>
            <a:pPr lvl="2"/>
            <a:r>
              <a:rPr lang="en-US" sz="1400" dirty="0" smtClean="0"/>
              <a:t>Division du </a:t>
            </a:r>
            <a:r>
              <a:rPr lang="en-US" sz="1400" dirty="0" err="1" smtClean="0"/>
              <a:t>génome</a:t>
            </a:r>
            <a:r>
              <a:rPr lang="en-US" sz="1400" dirty="0" smtClean="0"/>
              <a:t> en </a:t>
            </a:r>
            <a:r>
              <a:rPr lang="en-US" sz="1400" dirty="0" err="1" smtClean="0"/>
              <a:t>petits</a:t>
            </a:r>
            <a:r>
              <a:rPr lang="en-US" sz="1400" dirty="0" smtClean="0"/>
              <a:t> segments, </a:t>
            </a:r>
            <a:r>
              <a:rPr lang="en-US" sz="1400" dirty="0" err="1" smtClean="0"/>
              <a:t>trouver</a:t>
            </a:r>
            <a:r>
              <a:rPr lang="en-US" sz="1400" dirty="0" smtClean="0"/>
              <a:t> les </a:t>
            </a:r>
            <a:r>
              <a:rPr lang="en-US" sz="1400" dirty="0" err="1" smtClean="0"/>
              <a:t>séquences</a:t>
            </a:r>
            <a:r>
              <a:rPr lang="en-US" sz="1400" dirty="0" smtClean="0"/>
              <a:t> ADN des segments </a:t>
            </a:r>
            <a:r>
              <a:rPr lang="en-US" sz="1400" dirty="0" err="1" smtClean="0"/>
              <a:t>expérimentalement</a:t>
            </a:r>
            <a:r>
              <a:rPr lang="en-US" sz="1400" dirty="0" smtClean="0"/>
              <a:t>, </a:t>
            </a:r>
            <a:r>
              <a:rPr lang="en-US" sz="1400" dirty="0" err="1" smtClean="0"/>
              <a:t>utiliser</a:t>
            </a:r>
            <a:r>
              <a:rPr lang="en-US" sz="1400" dirty="0" smtClean="0"/>
              <a:t> un </a:t>
            </a:r>
            <a:r>
              <a:rPr lang="en-US" sz="1400" dirty="0" err="1" smtClean="0"/>
              <a:t>calculateur</a:t>
            </a:r>
            <a:r>
              <a:rPr lang="en-US" sz="1400" dirty="0" smtClean="0"/>
              <a:t> pour </a:t>
            </a:r>
            <a:r>
              <a:rPr lang="en-US" sz="1400" dirty="0" err="1" smtClean="0"/>
              <a:t>construire</a:t>
            </a:r>
            <a:r>
              <a:rPr lang="en-US" sz="1400" dirty="0" smtClean="0"/>
              <a:t> la </a:t>
            </a:r>
            <a:r>
              <a:rPr lang="en-US" sz="1400" dirty="0" err="1" smtClean="0"/>
              <a:t>séquence</a:t>
            </a:r>
            <a:r>
              <a:rPr lang="en-US" sz="1400" dirty="0" smtClean="0"/>
              <a:t> </a:t>
            </a:r>
            <a:r>
              <a:rPr lang="en-US" sz="1400" dirty="0" err="1" smtClean="0"/>
              <a:t>complète</a:t>
            </a:r>
            <a:r>
              <a:rPr lang="en-US" sz="1400" dirty="0" smtClean="0"/>
              <a:t> en </a:t>
            </a:r>
            <a:r>
              <a:rPr lang="en-US" sz="1400" dirty="0" err="1" smtClean="0"/>
              <a:t>trouvant</a:t>
            </a:r>
            <a:r>
              <a:rPr lang="en-US" sz="1400" dirty="0" smtClean="0"/>
              <a:t> les zones de </a:t>
            </a:r>
            <a:r>
              <a:rPr lang="en-US" sz="1400" dirty="0" err="1" smtClean="0"/>
              <a:t>recouvrements</a:t>
            </a:r>
            <a:endParaRPr lang="en-US" sz="1400" dirty="0" smtClean="0"/>
          </a:p>
          <a:p>
            <a:pPr lvl="2"/>
            <a:r>
              <a:rPr lang="en-US" sz="1400" dirty="0" err="1" smtClean="0"/>
              <a:t>Nombres</a:t>
            </a:r>
            <a:r>
              <a:rPr lang="en-US" sz="1400" dirty="0" smtClean="0"/>
              <a:t> de </a:t>
            </a:r>
            <a:r>
              <a:rPr lang="en-US" sz="1400" dirty="0" err="1" smtClean="0"/>
              <a:t>comparaisons</a:t>
            </a:r>
            <a:r>
              <a:rPr lang="en-US" sz="1400" dirty="0" smtClean="0"/>
              <a:t> </a:t>
            </a:r>
            <a:r>
              <a:rPr lang="en-US" sz="1400" dirty="0" err="1" smtClean="0"/>
              <a:t>énorme</a:t>
            </a:r>
            <a:endParaRPr lang="en-US" sz="1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2011-2012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Desprez - UE Parallélisme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78033B56-4F99-7048-B9DB-AF0AF2C92946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 descr="G2100772-Technician_monitoring_supercomputers_at_Celera-SP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5410200"/>
            <a:ext cx="1645249" cy="1263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Explosion des données en bioinformatique</a:t>
            </a:r>
          </a:p>
        </p:txBody>
      </p:sp>
      <p:sp>
        <p:nvSpPr>
          <p:cNvPr id="13209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0E57FBB-4947-294F-A80C-B4AC67624AC0}" type="datetime1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30/09/12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210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F. Desprez - Journées des mésocentres</a:t>
            </a:r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210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t>- </a:t>
            </a:r>
            <a:fld id="{CE25C5A1-D72C-1A48-B3C4-A057D26B64F3}" type="slidenum">
              <a:rPr lang="fr-FR" smtClean="0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8</a:t>
            </a:fld>
            <a:endParaRPr lang="fr-FR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3210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alphaModFix amt="76000"/>
          </a:blip>
          <a:srcRect b="6157"/>
          <a:stretch>
            <a:fillRect/>
          </a:stretch>
        </p:blipFill>
        <p:spPr bwMode="auto">
          <a:xfrm>
            <a:off x="546100" y="657225"/>
            <a:ext cx="737235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3" name="TextBox 2"/>
          <p:cNvSpPr txBox="1">
            <a:spLocks noChangeArrowheads="1"/>
          </p:cNvSpPr>
          <p:nvPr/>
        </p:nvSpPr>
        <p:spPr bwMode="auto">
          <a:xfrm>
            <a:off x="4868863" y="3971925"/>
            <a:ext cx="193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X</a:t>
            </a:r>
            <a:r>
              <a:rPr lang="en-US" sz="2000">
                <a:solidFill>
                  <a:srgbClr val="FF0000"/>
                </a:solidFill>
              </a:rPr>
              <a:t>10</a:t>
            </a:r>
            <a:r>
              <a:rPr lang="en-US" sz="2000" baseline="30000">
                <a:solidFill>
                  <a:srgbClr val="FF0000"/>
                </a:solidFill>
              </a:rPr>
              <a:t>7</a:t>
            </a:r>
            <a:r>
              <a:rPr lang="en-US" sz="2000">
                <a:solidFill>
                  <a:srgbClr val="FF0000"/>
                </a:solidFill>
              </a:rPr>
              <a:t> en 14 ans</a:t>
            </a:r>
          </a:p>
        </p:txBody>
      </p:sp>
      <p:sp>
        <p:nvSpPr>
          <p:cNvPr id="12" name="Freeform 4"/>
          <p:cNvSpPr/>
          <p:nvPr/>
        </p:nvSpPr>
        <p:spPr>
          <a:xfrm>
            <a:off x="1873250" y="989013"/>
            <a:ext cx="5713413" cy="4143375"/>
          </a:xfrm>
          <a:custGeom>
            <a:avLst/>
            <a:gdLst>
              <a:gd name="connsiteX0" fmla="*/ 0 w 5505450"/>
              <a:gd name="connsiteY0" fmla="*/ 3924300 h 3924300"/>
              <a:gd name="connsiteX1" fmla="*/ 476250 w 5505450"/>
              <a:gd name="connsiteY1" fmla="*/ 3714750 h 3924300"/>
              <a:gd name="connsiteX2" fmla="*/ 946150 w 5505450"/>
              <a:gd name="connsiteY2" fmla="*/ 3644900 h 3924300"/>
              <a:gd name="connsiteX3" fmla="*/ 1435100 w 5505450"/>
              <a:gd name="connsiteY3" fmla="*/ 3397250 h 3924300"/>
              <a:gd name="connsiteX4" fmla="*/ 1892300 w 5505450"/>
              <a:gd name="connsiteY4" fmla="*/ 3409950 h 3924300"/>
              <a:gd name="connsiteX5" fmla="*/ 2362200 w 5505450"/>
              <a:gd name="connsiteY5" fmla="*/ 2952750 h 3924300"/>
              <a:gd name="connsiteX6" fmla="*/ 2857500 w 5505450"/>
              <a:gd name="connsiteY6" fmla="*/ 2781300 h 3924300"/>
              <a:gd name="connsiteX7" fmla="*/ 3321050 w 5505450"/>
              <a:gd name="connsiteY7" fmla="*/ 2057400 h 3924300"/>
              <a:gd name="connsiteX8" fmla="*/ 3822700 w 5505450"/>
              <a:gd name="connsiteY8" fmla="*/ 1701800 h 3924300"/>
              <a:gd name="connsiteX9" fmla="*/ 4279900 w 5505450"/>
              <a:gd name="connsiteY9" fmla="*/ 1289050 h 3924300"/>
              <a:gd name="connsiteX10" fmla="*/ 4737100 w 5505450"/>
              <a:gd name="connsiteY10" fmla="*/ 609600 h 3924300"/>
              <a:gd name="connsiteX11" fmla="*/ 5219700 w 5505450"/>
              <a:gd name="connsiteY11" fmla="*/ 349250 h 3924300"/>
              <a:gd name="connsiteX12" fmla="*/ 5505450 w 5505450"/>
              <a:gd name="connsiteY12" fmla="*/ 0 h 3924300"/>
              <a:gd name="connsiteX13" fmla="*/ 5505450 w 5505450"/>
              <a:gd name="connsiteY13" fmla="*/ 0 h 3924300"/>
              <a:gd name="connsiteX0" fmla="*/ 0 w 5713455"/>
              <a:gd name="connsiteY0" fmla="*/ 4143274 h 4143274"/>
              <a:gd name="connsiteX1" fmla="*/ 476250 w 5713455"/>
              <a:gd name="connsiteY1" fmla="*/ 3933724 h 4143274"/>
              <a:gd name="connsiteX2" fmla="*/ 946150 w 5713455"/>
              <a:gd name="connsiteY2" fmla="*/ 3863874 h 4143274"/>
              <a:gd name="connsiteX3" fmla="*/ 1435100 w 5713455"/>
              <a:gd name="connsiteY3" fmla="*/ 3616224 h 4143274"/>
              <a:gd name="connsiteX4" fmla="*/ 1892300 w 5713455"/>
              <a:gd name="connsiteY4" fmla="*/ 3628924 h 4143274"/>
              <a:gd name="connsiteX5" fmla="*/ 2362200 w 5713455"/>
              <a:gd name="connsiteY5" fmla="*/ 3171724 h 4143274"/>
              <a:gd name="connsiteX6" fmla="*/ 2857500 w 5713455"/>
              <a:gd name="connsiteY6" fmla="*/ 3000274 h 4143274"/>
              <a:gd name="connsiteX7" fmla="*/ 3321050 w 5713455"/>
              <a:gd name="connsiteY7" fmla="*/ 2276374 h 4143274"/>
              <a:gd name="connsiteX8" fmla="*/ 3822700 w 5713455"/>
              <a:gd name="connsiteY8" fmla="*/ 1920774 h 4143274"/>
              <a:gd name="connsiteX9" fmla="*/ 4279900 w 5713455"/>
              <a:gd name="connsiteY9" fmla="*/ 1508024 h 4143274"/>
              <a:gd name="connsiteX10" fmla="*/ 4737100 w 5713455"/>
              <a:gd name="connsiteY10" fmla="*/ 828574 h 4143274"/>
              <a:gd name="connsiteX11" fmla="*/ 5219700 w 5713455"/>
              <a:gd name="connsiteY11" fmla="*/ 568224 h 4143274"/>
              <a:gd name="connsiteX12" fmla="*/ 5505450 w 5713455"/>
              <a:gd name="connsiteY12" fmla="*/ 218974 h 4143274"/>
              <a:gd name="connsiteX13" fmla="*/ 5713455 w 5713455"/>
              <a:gd name="connsiteY13" fmla="*/ 0 h 41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3455" h="4143274">
                <a:moveTo>
                  <a:pt x="0" y="4143274"/>
                </a:moveTo>
                <a:lnTo>
                  <a:pt x="476250" y="3933724"/>
                </a:lnTo>
                <a:lnTo>
                  <a:pt x="946150" y="3863874"/>
                </a:lnTo>
                <a:lnTo>
                  <a:pt x="1435100" y="3616224"/>
                </a:lnTo>
                <a:lnTo>
                  <a:pt x="1892300" y="3628924"/>
                </a:lnTo>
                <a:lnTo>
                  <a:pt x="2362200" y="3171724"/>
                </a:lnTo>
                <a:lnTo>
                  <a:pt x="2857500" y="3000274"/>
                </a:lnTo>
                <a:lnTo>
                  <a:pt x="3321050" y="2276374"/>
                </a:lnTo>
                <a:lnTo>
                  <a:pt x="3822700" y="1920774"/>
                </a:lnTo>
                <a:lnTo>
                  <a:pt x="4279900" y="1508024"/>
                </a:lnTo>
                <a:lnTo>
                  <a:pt x="4737100" y="828574"/>
                </a:lnTo>
                <a:lnTo>
                  <a:pt x="5219700" y="568224"/>
                </a:lnTo>
                <a:cubicBezTo>
                  <a:pt x="5314950" y="451807"/>
                  <a:pt x="5423157" y="313678"/>
                  <a:pt x="5505450" y="218974"/>
                </a:cubicBezTo>
                <a:cubicBezTo>
                  <a:pt x="5587743" y="124270"/>
                  <a:pt x="5644120" y="72991"/>
                  <a:pt x="5713455" y="0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3" name="Straight Connector 6"/>
          <p:cNvCxnSpPr/>
          <p:nvPr/>
        </p:nvCxnSpPr>
        <p:spPr>
          <a:xfrm>
            <a:off x="2006600" y="1195388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106" name="ZoneTexte 13"/>
          <p:cNvSpPr txBox="1">
            <a:spLocks noChangeArrowheads="1"/>
          </p:cNvSpPr>
          <p:nvPr/>
        </p:nvSpPr>
        <p:spPr bwMode="auto">
          <a:xfrm>
            <a:off x="7499350" y="6154738"/>
            <a:ext cx="1506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Credits: </a:t>
            </a:r>
            <a:r>
              <a:rPr lang="en-US" sz="1200"/>
              <a:t>Ian Foster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Astrophysique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27100"/>
            <a:ext cx="8622821" cy="32925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Explorer </a:t>
            </a:r>
            <a:r>
              <a:rPr lang="en-US" dirty="0" err="1" smtClean="0"/>
              <a:t>l’évolution</a:t>
            </a:r>
            <a:r>
              <a:rPr lang="en-US" dirty="0" smtClean="0"/>
              <a:t> des galaxies,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thermonucléaires</a:t>
            </a:r>
            <a:r>
              <a:rPr lang="en-US" dirty="0" smtClean="0"/>
              <a:t>, </a:t>
            </a:r>
            <a:r>
              <a:rPr lang="en-US" dirty="0" err="1" smtClean="0"/>
              <a:t>traiter</a:t>
            </a:r>
            <a:r>
              <a:rPr lang="en-US" dirty="0" smtClean="0"/>
              <a:t> les </a:t>
            </a:r>
            <a:r>
              <a:rPr lang="en-US" dirty="0" err="1" smtClean="0"/>
              <a:t>données</a:t>
            </a:r>
            <a:r>
              <a:rPr lang="en-US" dirty="0" smtClean="0"/>
              <a:t> issues des </a:t>
            </a:r>
            <a:r>
              <a:rPr lang="en-US" dirty="0" err="1" smtClean="0"/>
              <a:t>téléscopes</a:t>
            </a:r>
            <a:endParaRPr lang="en-US" dirty="0" smtClean="0"/>
          </a:p>
          <a:p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d’ensembles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larges</a:t>
            </a:r>
          </a:p>
          <a:p>
            <a:pPr lvl="2"/>
            <a:r>
              <a:rPr lang="en-US" dirty="0" smtClean="0"/>
              <a:t>Ensemble de </a:t>
            </a:r>
            <a:r>
              <a:rPr lang="en-US" dirty="0" err="1" smtClean="0"/>
              <a:t>données</a:t>
            </a:r>
            <a:r>
              <a:rPr lang="en-US" dirty="0" smtClean="0"/>
              <a:t> “Sky surveys”</a:t>
            </a:r>
          </a:p>
          <a:p>
            <a:pPr lvl="3"/>
            <a:r>
              <a:rPr lang="en-US" dirty="0" smtClean="0"/>
              <a:t> Sloan Digital Sky Surveys, </a:t>
            </a:r>
            <a:r>
              <a:rPr lang="fr-FR" dirty="0" smtClean="0"/>
              <a:t>http://</a:t>
            </a:r>
            <a:r>
              <a:rPr lang="fr-FR" dirty="0" err="1" smtClean="0"/>
              <a:t>www.sdss.org</a:t>
            </a:r>
            <a:r>
              <a:rPr lang="fr-FR" dirty="0" smtClean="0"/>
              <a:t>/</a:t>
            </a:r>
            <a:endParaRPr lang="en-US" dirty="0" smtClean="0"/>
          </a:p>
          <a:p>
            <a:pPr lvl="2"/>
            <a:r>
              <a:rPr lang="en-US" dirty="0" err="1" smtClean="0"/>
              <a:t>Analyse</a:t>
            </a:r>
            <a:r>
              <a:rPr lang="en-US" dirty="0" smtClean="0"/>
              <a:t> de </a:t>
            </a:r>
            <a:r>
              <a:rPr lang="en-US" dirty="0" err="1" smtClean="0"/>
              <a:t>ces</a:t>
            </a:r>
            <a:r>
              <a:rPr lang="en-US" dirty="0" smtClean="0"/>
              <a:t> ensembles de </a:t>
            </a:r>
            <a:r>
              <a:rPr lang="en-US" dirty="0" err="1" smtClean="0"/>
              <a:t>données</a:t>
            </a:r>
            <a:r>
              <a:rPr lang="en-US" dirty="0" smtClean="0"/>
              <a:t> pour </a:t>
            </a:r>
            <a:r>
              <a:rPr lang="en-US" dirty="0" err="1" smtClean="0"/>
              <a:t>trouver</a:t>
            </a:r>
            <a:r>
              <a:rPr lang="en-US" dirty="0" smtClean="0"/>
              <a:t> des </a:t>
            </a:r>
            <a:r>
              <a:rPr lang="en-US" dirty="0" err="1" smtClean="0"/>
              <a:t>nouvelles</a:t>
            </a:r>
            <a:r>
              <a:rPr lang="en-US" dirty="0" smtClean="0"/>
              <a:t> </a:t>
            </a:r>
            <a:r>
              <a:rPr lang="en-US" dirty="0" err="1" smtClean="0"/>
              <a:t>planètes</a:t>
            </a:r>
            <a:r>
              <a:rPr lang="en-US" dirty="0" smtClean="0"/>
              <a:t>, </a:t>
            </a:r>
            <a:r>
              <a:rPr lang="en-US" dirty="0" err="1" smtClean="0"/>
              <a:t>comprendre</a:t>
            </a:r>
            <a:r>
              <a:rPr lang="en-US" dirty="0" smtClean="0"/>
              <a:t> </a:t>
            </a:r>
            <a:r>
              <a:rPr lang="en-US" dirty="0" err="1" smtClean="0"/>
              <a:t>l’évolution</a:t>
            </a:r>
            <a:r>
              <a:rPr lang="en-US" dirty="0" smtClean="0"/>
              <a:t> des galaxies</a:t>
            </a:r>
          </a:p>
          <a:p>
            <a:r>
              <a:rPr lang="fr-FR" dirty="0" smtClean="0"/>
              <a:t>Large </a:t>
            </a:r>
            <a:r>
              <a:rPr lang="fr-FR" dirty="0" err="1" smtClean="0"/>
              <a:t>Synoptic</a:t>
            </a:r>
            <a:r>
              <a:rPr lang="fr-FR" dirty="0" smtClean="0"/>
              <a:t> Survey </a:t>
            </a:r>
            <a:r>
              <a:rPr lang="fr-FR" dirty="0" err="1" smtClean="0"/>
              <a:t>Telescope</a:t>
            </a:r>
            <a:r>
              <a:rPr lang="fr-FR" dirty="0" smtClean="0"/>
              <a:t> (LSST):  </a:t>
            </a:r>
            <a:r>
              <a:rPr lang="fr-FR" dirty="0" smtClean="0"/>
              <a:t>scanne le ciel depuis une montagne au Chili. 30 trillion d’</a:t>
            </a:r>
            <a:r>
              <a:rPr lang="fr-FR" dirty="0" err="1" smtClean="0"/>
              <a:t>ocets</a:t>
            </a:r>
            <a:r>
              <a:rPr lang="fr-FR" dirty="0" smtClean="0"/>
              <a:t> tous les jours. Deux </a:t>
            </a:r>
            <a:r>
              <a:rPr lang="fr-FR" i="1" dirty="0" err="1" smtClean="0"/>
              <a:t>Sloan</a:t>
            </a:r>
            <a:r>
              <a:rPr lang="fr-FR" i="1" dirty="0" smtClean="0"/>
              <a:t> </a:t>
            </a:r>
            <a:r>
              <a:rPr lang="fr-FR" i="1" dirty="0" smtClean="0"/>
              <a:t>Digital </a:t>
            </a:r>
            <a:r>
              <a:rPr lang="fr-FR" i="1" dirty="0" err="1" smtClean="0"/>
              <a:t>Sky</a:t>
            </a:r>
            <a:r>
              <a:rPr lang="fr-FR" i="1" dirty="0" smtClean="0"/>
              <a:t> </a:t>
            </a:r>
            <a:r>
              <a:rPr lang="fr-FR" i="1" dirty="0" err="1" smtClean="0"/>
              <a:t>Surveys</a:t>
            </a:r>
            <a:r>
              <a:rPr lang="fr-FR" i="1" dirty="0" smtClean="0"/>
              <a:t> </a:t>
            </a:r>
            <a:r>
              <a:rPr lang="fr-FR" dirty="0" smtClean="0"/>
              <a:t>par jour ! </a:t>
            </a:r>
          </a:p>
          <a:p>
            <a:pPr lvl="2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2011-2012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Desprez - UE Parallélisme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78033B56-4F99-7048-B9DB-AF0AF2C92946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Image 6" descr="m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648200"/>
            <a:ext cx="2387597" cy="17054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03814" y="6387370"/>
            <a:ext cx="2702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 smtClean="0"/>
              <a:t>Credit</a:t>
            </a:r>
            <a:r>
              <a:rPr lang="fr-FR" sz="1200" dirty="0" smtClean="0"/>
              <a:t>: The </a:t>
            </a:r>
            <a:r>
              <a:rPr lang="fr-FR" sz="1200" dirty="0" err="1" smtClean="0"/>
              <a:t>Sloan</a:t>
            </a:r>
            <a:r>
              <a:rPr lang="fr-FR" sz="1200" dirty="0" smtClean="0"/>
              <a:t> Digital </a:t>
            </a:r>
            <a:r>
              <a:rPr lang="fr-FR" sz="1200" dirty="0" err="1" smtClean="0"/>
              <a:t>Sky</a:t>
            </a:r>
            <a:r>
              <a:rPr lang="fr-FR" sz="1200" dirty="0" smtClean="0"/>
              <a:t> Survey.</a:t>
            </a:r>
            <a:endParaRPr lang="en-US" sz="1200" dirty="0"/>
          </a:p>
        </p:txBody>
      </p:sp>
      <p:pic>
        <p:nvPicPr>
          <p:cNvPr id="9" name="Image 8" descr="sdss_pi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430" y="4648780"/>
            <a:ext cx="1696953" cy="1704846"/>
          </a:xfrm>
          <a:prstGeom prst="rect">
            <a:avLst/>
          </a:prstGeom>
        </p:spPr>
      </p:pic>
      <p:pic>
        <p:nvPicPr>
          <p:cNvPr id="10" name="Image 9" descr="sn_gallery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70" y="4501960"/>
            <a:ext cx="4428681" cy="201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-tête grisée">
  <a:themeElements>
    <a:clrScheme name="En-tête grisée 1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FF9218"/>
      </a:hlink>
      <a:folHlink>
        <a:srgbClr val="CCCCCC"/>
      </a:folHlink>
    </a:clrScheme>
    <a:fontScheme name="En-tête grisée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En-tête grisée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-tête grisée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-tête grisée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-tête grisée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-tête grisée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-tête grisée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mac:Applications:Microsoft Office 2004:Modèles:Présentations:Conceptions:En-tête grisée</Template>
  <TotalTime>6941</TotalTime>
  <Words>2994</Words>
  <Application>Microsoft Macintosh PowerPoint</Application>
  <PresentationFormat>Présentation à l'écran (4:3)</PresentationFormat>
  <Paragraphs>499</Paragraphs>
  <Slides>30</Slides>
  <Notes>5</Notes>
  <HiddenSlides>0</HiddenSlides>
  <MMClips>0</MMClips>
  <ScaleCrop>false</ScaleCrop>
  <HeadingPairs>
    <vt:vector size="8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En-tête grisée</vt:lpstr>
      <vt:lpstr>???</vt:lpstr>
      <vt:lpstr>Bitmap Image</vt:lpstr>
      <vt:lpstr>Photo Editor Photo</vt:lpstr>
      <vt:lpstr>Image</vt:lpstr>
      <vt:lpstr>Big Data Motivations, Etat des lieux et problématiques scientifiques</vt:lpstr>
      <vt:lpstr>Contexte</vt:lpstr>
      <vt:lpstr>The 4th Paradigm – Gordon  Bell, 2009</vt:lpstr>
      <vt:lpstr>Des conférences</vt:lpstr>
      <vt:lpstr>Introduction</vt:lpstr>
      <vt:lpstr>Quelles données ?</vt:lpstr>
      <vt:lpstr>Bioinformatique</vt:lpstr>
      <vt:lpstr>Explosion des données en bioinformatique</vt:lpstr>
      <vt:lpstr>Astrophysique</vt:lpstr>
      <vt:lpstr>Google</vt:lpstr>
      <vt:lpstr>Diapositive 11</vt:lpstr>
      <vt:lpstr>Diapositive 12</vt:lpstr>
      <vt:lpstr>Diapositive 13</vt:lpstr>
      <vt:lpstr>Quels usages ? </vt:lpstr>
      <vt:lpstr>Cycle de vie des données</vt:lpstr>
      <vt:lpstr>Des challenges !</vt:lpstr>
      <vt:lpstr>Des challenges !</vt:lpstr>
      <vt:lpstr>Techniques et technologies</vt:lpstr>
      <vt:lpstr>Quelques approches</vt:lpstr>
      <vt:lpstr>Approche BlobSeer</vt:lpstr>
      <vt:lpstr>Programmer des applications</vt:lpstr>
      <vt:lpstr>Modèle Map-Reduce</vt:lpstr>
      <vt:lpstr>Déplacer les données</vt:lpstr>
      <vt:lpstr>Gains de l’approche Cloud</vt:lpstr>
      <vt:lpstr>Architecture Hybride P2P/Clouds</vt:lpstr>
      <vt:lpstr>Travaux de recherche</vt:lpstr>
      <vt:lpstr>Conclusions</vt:lpstr>
      <vt:lpstr>Modèle courant</vt:lpstr>
      <vt:lpstr>Diapositive 29</vt:lpstr>
      <vt:lpstr>Diapositive 30</vt:lpstr>
    </vt:vector>
  </TitlesOfParts>
  <Company>INRIA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DATA MANAGEMENT  From “classical” Grids to Clouds</dc:title>
  <dc:creator>Frédéric Desprez</dc:creator>
  <cp:keywords/>
  <cp:lastModifiedBy>Frédéric Desprez</cp:lastModifiedBy>
  <cp:revision>112</cp:revision>
  <cp:lastPrinted>2008-06-23T05:25:51Z</cp:lastPrinted>
  <dcterms:created xsi:type="dcterms:W3CDTF">2012-09-30T13:36:34Z</dcterms:created>
  <dcterms:modified xsi:type="dcterms:W3CDTF">2012-10-02T11:04:59Z</dcterms:modified>
</cp:coreProperties>
</file>