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410" r:id="rId3"/>
    <p:sldId id="408" r:id="rId4"/>
    <p:sldId id="409" r:id="rId5"/>
    <p:sldId id="400" r:id="rId6"/>
    <p:sldId id="406" r:id="rId7"/>
    <p:sldId id="397" r:id="rId8"/>
    <p:sldId id="411" r:id="rId9"/>
    <p:sldId id="334" r:id="rId10"/>
    <p:sldId id="395" r:id="rId11"/>
    <p:sldId id="391" r:id="rId12"/>
    <p:sldId id="412" r:id="rId13"/>
    <p:sldId id="338" r:id="rId14"/>
    <p:sldId id="374" r:id="rId15"/>
    <p:sldId id="392" r:id="rId16"/>
    <p:sldId id="375" r:id="rId17"/>
    <p:sldId id="341" r:id="rId18"/>
    <p:sldId id="413" r:id="rId19"/>
    <p:sldId id="414" r:id="rId20"/>
    <p:sldId id="416" r:id="rId21"/>
    <p:sldId id="372" r:id="rId22"/>
    <p:sldId id="398" r:id="rId23"/>
    <p:sldId id="376" r:id="rId24"/>
    <p:sldId id="388" r:id="rId25"/>
    <p:sldId id="380" r:id="rId26"/>
    <p:sldId id="381" r:id="rId27"/>
    <p:sldId id="418" r:id="rId28"/>
    <p:sldId id="401" r:id="rId29"/>
    <p:sldId id="402" r:id="rId30"/>
    <p:sldId id="403" r:id="rId31"/>
    <p:sldId id="404" r:id="rId32"/>
    <p:sldId id="417" r:id="rId33"/>
    <p:sldId id="415" r:id="rId34"/>
    <p:sldId id="387" r:id="rId3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6F552-D74F-4A12-85B6-47988183CB2C}" type="datetimeFigureOut">
              <a:rPr lang="en-US" smtClean="0"/>
              <a:pPr/>
              <a:t>9/24/2012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ED758-37C8-463F-8E02-CA98D596129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21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ED758-37C8-463F-8E02-CA98D596129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E7699-C9D9-4DB6-859C-CAEBE5A93BD5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ED758-37C8-463F-8E02-CA98D596129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ED758-37C8-463F-8E02-CA98D5961294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ED758-37C8-463F-8E02-CA98D5961294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ED758-37C8-463F-8E02-CA98D596129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ED758-37C8-463F-8E02-CA98D596129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ED758-37C8-463F-8E02-CA98D596129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ED758-37C8-463F-8E02-CA98D596129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ED758-37C8-463F-8E02-CA98D596129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ED758-37C8-463F-8E02-CA98D596129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ED758-37C8-463F-8E02-CA98D596129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ED758-37C8-463F-8E02-CA98D596129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3826-DCF9-4FDB-A0ED-E488166BB407}" type="datetimeFigureOut">
              <a:rPr lang="fr-FR" smtClean="0"/>
              <a:pPr/>
              <a:t>24/09/2012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780E-A96A-406A-980C-BDDA6FF82AD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3826-DCF9-4FDB-A0ED-E488166BB407}" type="datetimeFigureOut">
              <a:rPr lang="fr-FR" smtClean="0"/>
              <a:pPr/>
              <a:t>24/09/2012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780E-A96A-406A-980C-BDDA6FF82AD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3826-DCF9-4FDB-A0ED-E488166BB407}" type="datetimeFigureOut">
              <a:rPr lang="fr-FR" smtClean="0"/>
              <a:pPr/>
              <a:t>24/09/2012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780E-A96A-406A-980C-BDDA6FF82AD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3826-DCF9-4FDB-A0ED-E488166BB407}" type="datetimeFigureOut">
              <a:rPr lang="fr-FR" smtClean="0"/>
              <a:pPr/>
              <a:t>24/09/2012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780E-A96A-406A-980C-BDDA6FF82AD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3826-DCF9-4FDB-A0ED-E488166BB407}" type="datetimeFigureOut">
              <a:rPr lang="fr-FR" smtClean="0"/>
              <a:pPr/>
              <a:t>24/09/2012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780E-A96A-406A-980C-BDDA6FF82AD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3826-DCF9-4FDB-A0ED-E488166BB407}" type="datetimeFigureOut">
              <a:rPr lang="fr-FR" smtClean="0"/>
              <a:pPr/>
              <a:t>24/09/2012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780E-A96A-406A-980C-BDDA6FF82AD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3826-DCF9-4FDB-A0ED-E488166BB407}" type="datetimeFigureOut">
              <a:rPr lang="fr-FR" smtClean="0"/>
              <a:pPr/>
              <a:t>24/09/2012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780E-A96A-406A-980C-BDDA6FF82AD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3826-DCF9-4FDB-A0ED-E488166BB407}" type="datetimeFigureOut">
              <a:rPr lang="fr-FR" smtClean="0"/>
              <a:pPr/>
              <a:t>24/09/2012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780E-A96A-406A-980C-BDDA6FF82AD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3826-DCF9-4FDB-A0ED-E488166BB407}" type="datetimeFigureOut">
              <a:rPr lang="fr-FR" smtClean="0"/>
              <a:pPr/>
              <a:t>24/09/2012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780E-A96A-406A-980C-BDDA6FF82AD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3826-DCF9-4FDB-A0ED-E488166BB407}" type="datetimeFigureOut">
              <a:rPr lang="fr-FR" smtClean="0"/>
              <a:pPr/>
              <a:t>24/09/2012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780E-A96A-406A-980C-BDDA6FF82AD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3826-DCF9-4FDB-A0ED-E488166BB407}" type="datetimeFigureOut">
              <a:rPr lang="fr-FR" smtClean="0"/>
              <a:pPr/>
              <a:t>24/09/2012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780E-A96A-406A-980C-BDDA6FF82AD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A3826-DCF9-4FDB-A0ED-E488166BB407}" type="datetimeFigureOut">
              <a:rPr lang="fr-FR" smtClean="0"/>
              <a:pPr/>
              <a:t>24/09/2012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5780E-A96A-406A-980C-BDDA6FF82AD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gif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mobot.mobot.org/cgi-bin/search_vast?onda=N07400212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5.png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tiff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2170" y="142852"/>
            <a:ext cx="2652706" cy="1749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939624" y="2348881"/>
            <a:ext cx="5296672" cy="2952328"/>
          </a:xfrm>
        </p:spPr>
        <p:txBody>
          <a:bodyPr>
            <a:noAutofit/>
          </a:bodyPr>
          <a:lstStyle/>
          <a:p>
            <a:r>
              <a:rPr lang="fr-FR" sz="4000" i="1" dirty="0" smtClean="0">
                <a:solidFill>
                  <a:srgbClr val="C00000"/>
                </a:solidFill>
              </a:rPr>
              <a:t>Diversité in vivo, </a:t>
            </a:r>
            <a:br>
              <a:rPr lang="fr-FR" sz="4000" i="1" dirty="0" smtClean="0">
                <a:solidFill>
                  <a:srgbClr val="C00000"/>
                </a:solidFill>
              </a:rPr>
            </a:br>
            <a:r>
              <a:rPr lang="fr-FR" sz="4000" i="1" dirty="0" smtClean="0">
                <a:solidFill>
                  <a:srgbClr val="C00000"/>
                </a:solidFill>
              </a:rPr>
              <a:t>Multi-</a:t>
            </a:r>
            <a:r>
              <a:rPr lang="fr-FR" sz="4000" i="1" dirty="0" err="1" smtClean="0">
                <a:solidFill>
                  <a:srgbClr val="C00000"/>
                </a:solidFill>
              </a:rPr>
              <a:t>coeurs</a:t>
            </a:r>
            <a:r>
              <a:rPr lang="fr-FR" sz="4000" i="1" dirty="0" smtClean="0">
                <a:solidFill>
                  <a:srgbClr val="C00000"/>
                </a:solidFill>
              </a:rPr>
              <a:t> in silico </a:t>
            </a:r>
            <a:endParaRPr lang="fr-FR" sz="40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24"/>
            <a:ext cx="9144032" cy="14287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-32" y="6715148"/>
            <a:ext cx="9144032" cy="14287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-32" y="5662388"/>
            <a:ext cx="9144032" cy="14287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7083717" y="3092767"/>
            <a:ext cx="1952779" cy="1569660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/>
              <a:t>Alain Franc</a:t>
            </a:r>
          </a:p>
          <a:p>
            <a:pPr algn="ctr"/>
            <a:r>
              <a:rPr lang="fr-FR" sz="2400" dirty="0" smtClean="0"/>
              <a:t>INRA</a:t>
            </a:r>
          </a:p>
          <a:p>
            <a:pPr algn="ctr"/>
            <a:r>
              <a:rPr lang="fr-FR" sz="2400" dirty="0" smtClean="0"/>
              <a:t>UMR </a:t>
            </a:r>
            <a:r>
              <a:rPr lang="fr-FR" sz="2400" dirty="0" err="1" smtClean="0"/>
              <a:t>BioGeCo</a:t>
            </a:r>
            <a:endParaRPr lang="fr-FR" sz="2400" dirty="0" smtClean="0"/>
          </a:p>
          <a:p>
            <a:pPr algn="ctr"/>
            <a:r>
              <a:rPr lang="fr-FR" sz="2400" dirty="0" smtClean="0"/>
              <a:t>Bordeaux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42852"/>
            <a:ext cx="240506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0404" y="142852"/>
            <a:ext cx="2333628" cy="175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-32" y="1857364"/>
            <a:ext cx="9144032" cy="14287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2" y="142852"/>
            <a:ext cx="2571738" cy="1714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Image 15" descr="logo_reflet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6647" y="2276872"/>
            <a:ext cx="134302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 14" descr="SNAP-161539-0009.jpg"/>
          <p:cNvPicPr>
            <a:picLocks noChangeAspect="1"/>
          </p:cNvPicPr>
          <p:nvPr/>
        </p:nvPicPr>
        <p:blipFill>
          <a:blip r:embed="rId8" cstate="print">
            <a:lum bright="20000" contrast="20000"/>
          </a:blip>
          <a:srcRect l="18463" t="24617" b="19995"/>
          <a:stretch>
            <a:fillRect/>
          </a:stretch>
        </p:blipFill>
        <p:spPr bwMode="auto">
          <a:xfrm>
            <a:off x="1179351" y="5780931"/>
            <a:ext cx="2120166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15" descr="Cymbella erhenbergii-Lac Jovet-8-08-2005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4984" y="5780931"/>
            <a:ext cx="128266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 16" descr="Diploneis elliptica-Lac Jovet-14-08-07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343220" y="5437711"/>
            <a:ext cx="960437" cy="164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 17" descr="SNAP-102243-0020.jpg"/>
          <p:cNvPicPr>
            <a:picLocks noChangeAspect="1"/>
          </p:cNvPicPr>
          <p:nvPr/>
        </p:nvPicPr>
        <p:blipFill>
          <a:blip r:embed="rId11" cstate="print">
            <a:lum contrast="30000"/>
          </a:blip>
          <a:srcRect t="19661" b="19701"/>
          <a:stretch>
            <a:fillRect/>
          </a:stretch>
        </p:blipFill>
        <p:spPr bwMode="auto">
          <a:xfrm>
            <a:off x="4973187" y="5780931"/>
            <a:ext cx="199472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 18" descr="SNAP-154030-0020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307029" y="5780931"/>
            <a:ext cx="1215184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age 19" descr="Epithemia turgida-corse2009.jpg"/>
          <p:cNvPicPr>
            <a:picLocks noChangeAspect="1"/>
          </p:cNvPicPr>
          <p:nvPr/>
        </p:nvPicPr>
        <p:blipFill>
          <a:blip r:embed="rId13" cstate="print"/>
          <a:srcRect l="10474" t="24800" r="8891" b="27950"/>
          <a:stretch>
            <a:fillRect/>
          </a:stretch>
        </p:blipFill>
        <p:spPr bwMode="auto">
          <a:xfrm rot="10800000" flipV="1">
            <a:off x="6967912" y="5781036"/>
            <a:ext cx="2176088" cy="96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9512" y="4277271"/>
            <a:ext cx="1559081" cy="116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E:\Philippe\Images\illustrations\dna-sequcdavis-edu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020633">
            <a:off x="5297389" y="2201382"/>
            <a:ext cx="553325" cy="1067619"/>
          </a:xfrm>
          <a:prstGeom prst="rect">
            <a:avLst/>
          </a:prstGeom>
          <a:noFill/>
        </p:spPr>
      </p:pic>
      <p:pic>
        <p:nvPicPr>
          <p:cNvPr id="17" name="Picture 3" descr="E:\Philippe\Images\illustrations\dna-sequcdavis-edu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020633">
            <a:off x="5318482" y="1212735"/>
            <a:ext cx="553325" cy="1067619"/>
          </a:xfrm>
          <a:prstGeom prst="rect">
            <a:avLst/>
          </a:prstGeom>
          <a:noFill/>
        </p:spPr>
      </p:pic>
      <p:pic>
        <p:nvPicPr>
          <p:cNvPr id="1027" name="Picture 3" descr="E:\Philippe\Images\illustrations\dna-sequcdavis-edu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020633">
            <a:off x="5297389" y="257166"/>
            <a:ext cx="553325" cy="1067619"/>
          </a:xfrm>
          <a:prstGeom prst="rect">
            <a:avLst/>
          </a:prstGeom>
          <a:noFill/>
        </p:spPr>
      </p:pic>
      <p:pic>
        <p:nvPicPr>
          <p:cNvPr id="1030" name="Picture 6" descr="E:\Philippe\Images\arbres\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4708" y="692696"/>
            <a:ext cx="1189216" cy="1584176"/>
          </a:xfrm>
          <a:prstGeom prst="rect">
            <a:avLst/>
          </a:prstGeom>
          <a:noFill/>
        </p:spPr>
      </p:pic>
      <p:pic>
        <p:nvPicPr>
          <p:cNvPr id="9" name="Picture 4" descr="E:\Philippe\Images\illustrations\dnam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998996" flipH="1">
            <a:off x="3383447" y="638387"/>
            <a:ext cx="863024" cy="559883"/>
          </a:xfrm>
          <a:prstGeom prst="rect">
            <a:avLst/>
          </a:prstGeom>
          <a:noFill/>
        </p:spPr>
      </p:pic>
      <p:pic>
        <p:nvPicPr>
          <p:cNvPr id="10" name="Picture 4" descr="E:\Philippe\Images\illustrations\dnam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607134" flipH="1" flipV="1">
            <a:off x="3356668" y="2129679"/>
            <a:ext cx="834757" cy="541545"/>
          </a:xfrm>
          <a:prstGeom prst="rect">
            <a:avLst/>
          </a:prstGeom>
          <a:noFill/>
        </p:spPr>
      </p:pic>
      <p:pic>
        <p:nvPicPr>
          <p:cNvPr id="1028" name="Picture 4" descr="E:\Philippe\Images\illustrations\dnam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686088" flipH="1">
            <a:off x="3360993" y="1367692"/>
            <a:ext cx="794243" cy="515261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8924" y="332656"/>
            <a:ext cx="929842" cy="7920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/>
          <a:srcRect l="18057"/>
          <a:stretch>
            <a:fillRect/>
          </a:stretch>
        </p:blipFill>
        <p:spPr bwMode="auto">
          <a:xfrm>
            <a:off x="4148924" y="1340768"/>
            <a:ext cx="972004" cy="73928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20932" y="2276872"/>
            <a:ext cx="905178" cy="7920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8" name="Rectangle 17"/>
          <p:cNvSpPr/>
          <p:nvPr/>
        </p:nvSpPr>
        <p:spPr>
          <a:xfrm>
            <a:off x="5842659" y="496764"/>
            <a:ext cx="67277" cy="4224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5593815" y="2473432"/>
            <a:ext cx="67277" cy="4224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5229044" y="1484784"/>
            <a:ext cx="67277" cy="4224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611560" y="1412776"/>
            <a:ext cx="1224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Few </a:t>
            </a:r>
            <a:r>
              <a:rPr lang="fr-FR" dirty="0" err="1" smtClean="0"/>
              <a:t>individuals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6588224" y="141277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Many</a:t>
            </a:r>
            <a:r>
              <a:rPr lang="fr-FR" dirty="0" smtClean="0"/>
              <a:t> traits :</a:t>
            </a:r>
          </a:p>
          <a:p>
            <a:r>
              <a:rPr lang="fr-FR" dirty="0" smtClean="0"/>
              <a:t> </a:t>
            </a:r>
            <a:r>
              <a:rPr lang="fr-FR" dirty="0" err="1" smtClean="0"/>
              <a:t>genome</a:t>
            </a:r>
            <a:r>
              <a:rPr lang="fr-FR" dirty="0" smtClean="0"/>
              <a:t> </a:t>
            </a:r>
            <a:r>
              <a:rPr lang="fr-FR" dirty="0" err="1" smtClean="0"/>
              <a:t>wide</a:t>
            </a:r>
            <a:r>
              <a:rPr lang="fr-FR" dirty="0" smtClean="0"/>
              <a:t> </a:t>
            </a:r>
            <a:r>
              <a:rPr lang="fr-FR" dirty="0" err="1" smtClean="0"/>
              <a:t>cover</a:t>
            </a:r>
            <a:endParaRPr lang="fr-FR" dirty="0"/>
          </a:p>
        </p:txBody>
      </p:sp>
      <p:pic>
        <p:nvPicPr>
          <p:cNvPr id="1035" name="Picture 11" descr="E:\Philippe\Images\arbres\1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7624" y="3501009"/>
            <a:ext cx="936104" cy="1243586"/>
          </a:xfrm>
          <a:prstGeom prst="rect">
            <a:avLst/>
          </a:prstGeom>
          <a:noFill/>
        </p:spPr>
      </p:pic>
      <p:pic>
        <p:nvPicPr>
          <p:cNvPr id="1036" name="Picture 12" descr="E:\Philippe\Images\arbres\B_pendula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78760" y="3501008"/>
            <a:ext cx="880413" cy="1224136"/>
          </a:xfrm>
          <a:prstGeom prst="rect">
            <a:avLst/>
          </a:prstGeom>
          <a:noFill/>
        </p:spPr>
      </p:pic>
      <p:pic>
        <p:nvPicPr>
          <p:cNvPr id="1037" name="Picture 13" descr="E:\Philippe\Images\arbres\Betula_Heritag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88024" y="3429000"/>
            <a:ext cx="971432" cy="1296144"/>
          </a:xfrm>
          <a:prstGeom prst="rect">
            <a:avLst/>
          </a:prstGeom>
          <a:noFill/>
        </p:spPr>
      </p:pic>
      <p:pic>
        <p:nvPicPr>
          <p:cNvPr id="1038" name="Picture 14" descr="E:\Philippe\Images\arbres\bouleaupapier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40152" y="3429000"/>
            <a:ext cx="991576" cy="1296144"/>
          </a:xfrm>
          <a:prstGeom prst="rect">
            <a:avLst/>
          </a:prstGeom>
          <a:noFill/>
        </p:spPr>
      </p:pic>
      <p:pic>
        <p:nvPicPr>
          <p:cNvPr id="1039" name="Picture 15" descr="E:\Philippe\Images\arbres\epicea.jpg"/>
          <p:cNvPicPr>
            <a:picLocks noChangeAspect="1" noChangeArrowheads="1"/>
          </p:cNvPicPr>
          <p:nvPr/>
        </p:nvPicPr>
        <p:blipFill>
          <a:blip r:embed="rId12" cstate="print"/>
          <a:srcRect r="8779" b="5972"/>
          <a:stretch>
            <a:fillRect/>
          </a:stretch>
        </p:blipFill>
        <p:spPr bwMode="auto">
          <a:xfrm>
            <a:off x="7092280" y="3429000"/>
            <a:ext cx="864096" cy="1313666"/>
          </a:xfrm>
          <a:prstGeom prst="rect">
            <a:avLst/>
          </a:prstGeom>
          <a:noFill/>
        </p:spPr>
      </p:pic>
      <p:pic>
        <p:nvPicPr>
          <p:cNvPr id="1040" name="Picture 16" descr="E:\Philippe\Images\arbres\manguier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63888" y="3429000"/>
            <a:ext cx="983634" cy="1296144"/>
          </a:xfrm>
          <a:prstGeom prst="rect">
            <a:avLst/>
          </a:prstGeom>
          <a:noFill/>
        </p:spPr>
      </p:pic>
      <p:cxnSp>
        <p:nvCxnSpPr>
          <p:cNvPr id="30" name="Connecteur droit 29"/>
          <p:cNvCxnSpPr/>
          <p:nvPr/>
        </p:nvCxnSpPr>
        <p:spPr>
          <a:xfrm>
            <a:off x="611560" y="3356992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347864" y="5220072"/>
            <a:ext cx="2183904" cy="163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3" name="Connecteur droit 32"/>
          <p:cNvCxnSpPr/>
          <p:nvPr/>
        </p:nvCxnSpPr>
        <p:spPr>
          <a:xfrm>
            <a:off x="4139952" y="5661248"/>
            <a:ext cx="0" cy="8640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4860032" y="5589240"/>
            <a:ext cx="0" cy="8640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>
            <a:stCxn id="1035" idx="2"/>
          </p:cNvCxnSpPr>
          <p:nvPr/>
        </p:nvCxnSpPr>
        <p:spPr>
          <a:xfrm>
            <a:off x="1655676" y="4744595"/>
            <a:ext cx="2772308" cy="9166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>
            <a:stCxn id="1036" idx="2"/>
          </p:cNvCxnSpPr>
          <p:nvPr/>
        </p:nvCxnSpPr>
        <p:spPr>
          <a:xfrm>
            <a:off x="2918967" y="4725144"/>
            <a:ext cx="1509017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>
            <a:off x="4067944" y="4797152"/>
            <a:ext cx="360040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>
            <a:stCxn id="1037" idx="2"/>
          </p:cNvCxnSpPr>
          <p:nvPr/>
        </p:nvCxnSpPr>
        <p:spPr>
          <a:xfrm flipH="1">
            <a:off x="4427984" y="4725144"/>
            <a:ext cx="845756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>
            <a:stCxn id="1038" idx="2"/>
          </p:cNvCxnSpPr>
          <p:nvPr/>
        </p:nvCxnSpPr>
        <p:spPr>
          <a:xfrm flipH="1">
            <a:off x="4355976" y="4725144"/>
            <a:ext cx="2079964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>
            <a:stCxn id="1039" idx="2"/>
          </p:cNvCxnSpPr>
          <p:nvPr/>
        </p:nvCxnSpPr>
        <p:spPr>
          <a:xfrm flipH="1">
            <a:off x="4355976" y="4742666"/>
            <a:ext cx="3168352" cy="9185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/>
          <p:cNvSpPr txBox="1"/>
          <p:nvPr/>
        </p:nvSpPr>
        <p:spPr>
          <a:xfrm>
            <a:off x="683568" y="5373216"/>
            <a:ext cx="1770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Many</a:t>
            </a:r>
            <a:r>
              <a:rPr lang="fr-FR" dirty="0" smtClean="0"/>
              <a:t> </a:t>
            </a:r>
            <a:r>
              <a:rPr lang="fr-FR" dirty="0" err="1" smtClean="0"/>
              <a:t>individuals</a:t>
            </a:r>
            <a:endParaRPr lang="fr-FR" dirty="0"/>
          </a:p>
        </p:txBody>
      </p:sp>
      <p:sp>
        <p:nvSpPr>
          <p:cNvPr id="49" name="ZoneTexte 48"/>
          <p:cNvSpPr txBox="1"/>
          <p:nvPr/>
        </p:nvSpPr>
        <p:spPr>
          <a:xfrm>
            <a:off x="5940152" y="5589240"/>
            <a:ext cx="2802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Few DNA </a:t>
            </a:r>
            <a:r>
              <a:rPr lang="fr-FR" smtClean="0"/>
              <a:t>regions</a:t>
            </a:r>
            <a:r>
              <a:rPr lang="fr-FR" dirty="0" smtClean="0"/>
              <a:t> of </a:t>
            </a:r>
            <a:r>
              <a:rPr lang="fr-FR" dirty="0" err="1" smtClean="0"/>
              <a:t>interest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C00000"/>
                </a:solidFill>
                <a:latin typeface="Comic Sans MS" pitchFamily="66" charset="0"/>
              </a:rPr>
              <a:t>Que faire ?</a:t>
            </a:r>
            <a:endParaRPr lang="fr-FR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55776" y="2132856"/>
            <a:ext cx="343677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Tableau  10</a:t>
            </a:r>
            <a:r>
              <a:rPr lang="fr-FR" baseline="30000" dirty="0" smtClean="0"/>
              <a:t>5</a:t>
            </a:r>
            <a:r>
              <a:rPr lang="fr-FR" dirty="0" smtClean="0"/>
              <a:t> </a:t>
            </a:r>
            <a:r>
              <a:rPr lang="fr-FR" dirty="0" err="1" smtClean="0"/>
              <a:t>specimen</a:t>
            </a:r>
            <a:r>
              <a:rPr lang="fr-FR" dirty="0" smtClean="0"/>
              <a:t> × 10</a:t>
            </a:r>
            <a:r>
              <a:rPr lang="fr-FR" baseline="30000" dirty="0" smtClean="0"/>
              <a:t>3</a:t>
            </a:r>
            <a:r>
              <a:rPr lang="fr-FR" dirty="0" smtClean="0"/>
              <a:t> base 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835696" y="3861048"/>
            <a:ext cx="135594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Alignements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835696" y="5589240"/>
            <a:ext cx="130215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Phylogénies</a:t>
            </a:r>
            <a:endParaRPr lang="fr-FR" dirty="0"/>
          </a:p>
        </p:txBody>
      </p:sp>
      <p:cxnSp>
        <p:nvCxnSpPr>
          <p:cNvPr id="7" name="Connecteur droit avec flèche 6"/>
          <p:cNvCxnSpPr>
            <a:endCxn id="4" idx="0"/>
          </p:cNvCxnSpPr>
          <p:nvPr/>
        </p:nvCxnSpPr>
        <p:spPr>
          <a:xfrm rot="5400000">
            <a:off x="2246692" y="2759876"/>
            <a:ext cx="1368152" cy="8341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>
            <a:stCxn id="4" idx="2"/>
            <a:endCxn id="5" idx="0"/>
          </p:cNvCxnSpPr>
          <p:nvPr/>
        </p:nvCxnSpPr>
        <p:spPr>
          <a:xfrm rot="5400000">
            <a:off x="1820792" y="4896361"/>
            <a:ext cx="1358860" cy="268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483768" y="2996952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?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644008" y="6228020"/>
            <a:ext cx="5904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OTU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220072" y="3861048"/>
            <a:ext cx="212654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Tableau de distances</a:t>
            </a:r>
            <a:endParaRPr lang="fr-FR" dirty="0"/>
          </a:p>
        </p:txBody>
      </p:sp>
      <p:cxnSp>
        <p:nvCxnSpPr>
          <p:cNvPr id="14" name="Connecteur droit avec flèche 13"/>
          <p:cNvCxnSpPr>
            <a:endCxn id="12" idx="0"/>
          </p:cNvCxnSpPr>
          <p:nvPr/>
        </p:nvCxnSpPr>
        <p:spPr>
          <a:xfrm rot="16200000" flipH="1">
            <a:off x="4923616" y="2501320"/>
            <a:ext cx="1368152" cy="13513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4384335" y="4941168"/>
            <a:ext cx="11237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/>
              <a:t>Clustering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6660232" y="4881934"/>
            <a:ext cx="214853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Dimension </a:t>
            </a:r>
            <a:r>
              <a:rPr lang="fr-FR" dirty="0" err="1" smtClean="0"/>
              <a:t>reduction</a:t>
            </a:r>
            <a:endParaRPr lang="fr-FR" dirty="0" smtClean="0"/>
          </a:p>
          <a:p>
            <a:r>
              <a:rPr lang="fr-FR" dirty="0" smtClean="0"/>
              <a:t>Pattern recognition</a:t>
            </a:r>
          </a:p>
          <a:p>
            <a:r>
              <a:rPr lang="fr-FR" dirty="0" smtClean="0"/>
              <a:t>…</a:t>
            </a:r>
            <a:endParaRPr lang="fr-FR" dirty="0"/>
          </a:p>
        </p:txBody>
      </p:sp>
      <p:cxnSp>
        <p:nvCxnSpPr>
          <p:cNvPr id="20" name="Connecteur droit avec flèche 19"/>
          <p:cNvCxnSpPr>
            <a:stCxn id="12" idx="2"/>
            <a:endCxn id="17" idx="0"/>
          </p:cNvCxnSpPr>
          <p:nvPr/>
        </p:nvCxnSpPr>
        <p:spPr>
          <a:xfrm flipH="1">
            <a:off x="4946220" y="4230380"/>
            <a:ext cx="1337124" cy="7107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17" idx="2"/>
            <a:endCxn id="11" idx="0"/>
          </p:cNvCxnSpPr>
          <p:nvPr/>
        </p:nvCxnSpPr>
        <p:spPr>
          <a:xfrm flipH="1">
            <a:off x="4939217" y="5310500"/>
            <a:ext cx="7003" cy="9175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12" idx="2"/>
            <a:endCxn id="18" idx="0"/>
          </p:cNvCxnSpPr>
          <p:nvPr/>
        </p:nvCxnSpPr>
        <p:spPr>
          <a:xfrm rot="16200000" flipH="1">
            <a:off x="6683145" y="3830578"/>
            <a:ext cx="651554" cy="14511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7279016" y="6237312"/>
            <a:ext cx="9653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Graphes</a:t>
            </a:r>
            <a:endParaRPr lang="fr-FR" dirty="0"/>
          </a:p>
        </p:txBody>
      </p:sp>
      <p:cxnSp>
        <p:nvCxnSpPr>
          <p:cNvPr id="30" name="Connecteur droit avec flèche 29"/>
          <p:cNvCxnSpPr>
            <a:stCxn id="18" idx="2"/>
          </p:cNvCxnSpPr>
          <p:nvPr/>
        </p:nvCxnSpPr>
        <p:spPr>
          <a:xfrm rot="16200000" flipH="1">
            <a:off x="7521402" y="6018362"/>
            <a:ext cx="432048" cy="58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6832992" y="2924944"/>
            <a:ext cx="119539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A travailler</a:t>
            </a:r>
            <a:endParaRPr lang="fr-FR" dirty="0"/>
          </a:p>
        </p:txBody>
      </p:sp>
      <p:cxnSp>
        <p:nvCxnSpPr>
          <p:cNvPr id="35" name="Connecteur droit avec flèche 34"/>
          <p:cNvCxnSpPr>
            <a:endCxn id="31" idx="1"/>
          </p:cNvCxnSpPr>
          <p:nvPr/>
        </p:nvCxnSpPr>
        <p:spPr>
          <a:xfrm flipV="1">
            <a:off x="5580112" y="3109610"/>
            <a:ext cx="1252880" cy="313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en angle 7"/>
          <p:cNvCxnSpPr>
            <a:stCxn id="12" idx="1"/>
            <a:endCxn id="5" idx="3"/>
          </p:cNvCxnSpPr>
          <p:nvPr/>
        </p:nvCxnSpPr>
        <p:spPr>
          <a:xfrm rot="10800000" flipV="1">
            <a:off x="3137848" y="4045714"/>
            <a:ext cx="2082225" cy="1728192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en angle 14"/>
          <p:cNvCxnSpPr>
            <a:stCxn id="5" idx="2"/>
            <a:endCxn id="11" idx="1"/>
          </p:cNvCxnSpPr>
          <p:nvPr/>
        </p:nvCxnSpPr>
        <p:spPr>
          <a:xfrm rot="16200000" flipH="1">
            <a:off x="3338333" y="5107011"/>
            <a:ext cx="454114" cy="2157236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Des mathématiques discrètes</a:t>
            </a:r>
            <a:endParaRPr lang="fr-FR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7504" y="1772816"/>
            <a:ext cx="8831585" cy="4154984"/>
          </a:xfrm>
          <a:prstGeom prst="rect">
            <a:avLst/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400" dirty="0" smtClean="0"/>
              <a:t>Des tableaux de 	10</a:t>
            </a:r>
            <a:r>
              <a:rPr lang="fr-FR" sz="2400" baseline="30000" dirty="0" smtClean="0"/>
              <a:t>5</a:t>
            </a:r>
            <a:r>
              <a:rPr lang="fr-FR" sz="2400" dirty="0" smtClean="0"/>
              <a:t>, bientôt 10</a:t>
            </a:r>
            <a:r>
              <a:rPr lang="fr-FR" sz="2400" baseline="30000" dirty="0" smtClean="0"/>
              <a:t>6</a:t>
            </a:r>
            <a:r>
              <a:rPr lang="fr-FR" sz="2400" dirty="0" smtClean="0"/>
              <a:t> lignes (individus)</a:t>
            </a:r>
          </a:p>
          <a:p>
            <a:endParaRPr lang="fr-FR" sz="2400" dirty="0"/>
          </a:p>
          <a:p>
            <a:r>
              <a:rPr lang="fr-FR" sz="2400" dirty="0" smtClean="0"/>
              <a:t>	avec 		10</a:t>
            </a:r>
            <a:r>
              <a:rPr lang="fr-FR" sz="2400" baseline="30000" dirty="0" smtClean="0"/>
              <a:t>2</a:t>
            </a:r>
            <a:r>
              <a:rPr lang="fr-FR" sz="2400" dirty="0" smtClean="0"/>
              <a:t>, voire 10</a:t>
            </a:r>
            <a:r>
              <a:rPr lang="fr-FR" sz="2400" baseline="30000" dirty="0" smtClean="0"/>
              <a:t>3</a:t>
            </a:r>
            <a:r>
              <a:rPr lang="fr-FR" sz="2400" dirty="0" smtClean="0"/>
              <a:t> colonnes (caractères)</a:t>
            </a:r>
          </a:p>
          <a:p>
            <a:endParaRPr lang="fr-FR" sz="2400" dirty="0"/>
          </a:p>
          <a:p>
            <a:r>
              <a:rPr lang="fr-FR" sz="2400" dirty="0" smtClean="0"/>
              <a:t>Des </a:t>
            </a:r>
            <a:r>
              <a:rPr lang="fr-FR" sz="2400" dirty="0"/>
              <a:t>b</a:t>
            </a:r>
            <a:r>
              <a:rPr lang="fr-FR" sz="2400" dirty="0" smtClean="0"/>
              <a:t>esoins de 	classification (CAH, en n</a:t>
            </a:r>
            <a:r>
              <a:rPr lang="fr-FR" sz="2400" baseline="30000" dirty="0" smtClean="0"/>
              <a:t>3</a:t>
            </a:r>
            <a:r>
              <a:rPr lang="fr-FR" sz="2400" dirty="0" smtClean="0"/>
              <a:t> si n individus …)</a:t>
            </a:r>
          </a:p>
          <a:p>
            <a:r>
              <a:rPr lang="fr-FR" sz="2400" dirty="0"/>
              <a:t>	</a:t>
            </a:r>
            <a:r>
              <a:rPr lang="fr-FR" sz="2400" dirty="0" smtClean="0"/>
              <a:t>		visualisation (graphes)</a:t>
            </a:r>
          </a:p>
          <a:p>
            <a:r>
              <a:rPr lang="fr-FR" sz="2400" dirty="0"/>
              <a:t>	</a:t>
            </a:r>
            <a:r>
              <a:rPr lang="fr-FR" sz="2400" dirty="0" smtClean="0"/>
              <a:t>		traitements	calculs de distances		</a:t>
            </a:r>
          </a:p>
          <a:p>
            <a:r>
              <a:rPr lang="fr-FR" sz="2400" dirty="0"/>
              <a:t>	</a:t>
            </a:r>
            <a:r>
              <a:rPr lang="fr-FR" sz="2400" dirty="0" smtClean="0"/>
              <a:t>					matrice pleines 10</a:t>
            </a:r>
            <a:r>
              <a:rPr lang="fr-FR" sz="2400" baseline="30000" dirty="0" smtClean="0"/>
              <a:t>6</a:t>
            </a:r>
            <a:r>
              <a:rPr lang="fr-FR" sz="2400" dirty="0" smtClean="0"/>
              <a:t> × 10</a:t>
            </a:r>
            <a:r>
              <a:rPr lang="fr-FR" sz="2400" baseline="30000" dirty="0" smtClean="0"/>
              <a:t>6</a:t>
            </a:r>
          </a:p>
          <a:p>
            <a:r>
              <a:rPr lang="fr-FR" sz="2400" dirty="0"/>
              <a:t>	</a:t>
            </a:r>
            <a:r>
              <a:rPr lang="fr-FR" sz="2400" dirty="0" smtClean="0"/>
              <a:t>				MDS (linéaire et non linéaire)</a:t>
            </a:r>
          </a:p>
          <a:p>
            <a:r>
              <a:rPr lang="fr-FR" sz="2400" dirty="0"/>
              <a:t>	</a:t>
            </a:r>
            <a:r>
              <a:rPr lang="fr-FR" sz="2400" dirty="0" smtClean="0"/>
              <a:t>				communautés sur graphes</a:t>
            </a:r>
          </a:p>
          <a:p>
            <a:r>
              <a:rPr lang="fr-FR" sz="2400" dirty="0"/>
              <a:t>	</a:t>
            </a:r>
            <a:r>
              <a:rPr lang="fr-FR" sz="2400" dirty="0" smtClean="0"/>
              <a:t>				modèles statistiques (</a:t>
            </a:r>
            <a:r>
              <a:rPr lang="fr-FR" sz="2400" dirty="0" err="1" smtClean="0"/>
              <a:t>k-mers</a:t>
            </a:r>
            <a:r>
              <a:rPr lang="fr-FR" sz="2400" dirty="0" smtClean="0"/>
              <a:t>)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31943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C00000"/>
                </a:solidFill>
                <a:latin typeface="Comic Sans MS" pitchFamily="66" charset="0"/>
              </a:rPr>
              <a:t>Taxonomy</a:t>
            </a:r>
            <a:r>
              <a:rPr lang="fr-FR" dirty="0" smtClean="0">
                <a:solidFill>
                  <a:srgbClr val="C00000"/>
                </a:solidFill>
                <a:latin typeface="Comic Sans MS" pitchFamily="66" charset="0"/>
              </a:rPr>
              <a:t> on Edit distance</a:t>
            </a:r>
            <a:endParaRPr lang="fr-FR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00034" y="1500174"/>
            <a:ext cx="84699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Definition</a:t>
            </a:r>
            <a:r>
              <a:rPr lang="fr-FR" dirty="0" smtClean="0"/>
              <a:t>: </a:t>
            </a:r>
            <a:r>
              <a:rPr lang="en-US" dirty="0" smtClean="0"/>
              <a:t>The edit distance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between two strings is defined </a:t>
            </a:r>
            <a:r>
              <a:rPr lang="en-US" dirty="0" smtClean="0"/>
              <a:t>as </a:t>
            </a:r>
          </a:p>
          <a:p>
            <a:r>
              <a:rPr lang="en-US" dirty="0"/>
              <a:t>	 </a:t>
            </a:r>
            <a:r>
              <a:rPr lang="en-US" dirty="0" smtClean="0"/>
              <a:t> the minimum number of edits needed to transform one string into the other, </a:t>
            </a:r>
          </a:p>
          <a:p>
            <a:r>
              <a:rPr lang="en-US" dirty="0"/>
              <a:t>	 </a:t>
            </a:r>
            <a:r>
              <a:rPr lang="en-US" dirty="0" smtClean="0"/>
              <a:t> with the allowable edit operations being </a:t>
            </a:r>
          </a:p>
          <a:p>
            <a:r>
              <a:rPr lang="en-US" dirty="0"/>
              <a:t>	</a:t>
            </a:r>
            <a:r>
              <a:rPr lang="en-US" dirty="0" smtClean="0"/>
              <a:t>  insertion, deletion, or substitution of a single character.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9" y="2928934"/>
            <a:ext cx="6436764" cy="356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9893" y="3286124"/>
            <a:ext cx="240111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C00000"/>
                </a:solidFill>
                <a:latin typeface="Comic Sans MS" pitchFamily="66" charset="0"/>
              </a:rPr>
              <a:t>Taxonomy</a:t>
            </a:r>
            <a:r>
              <a:rPr lang="fr-FR" dirty="0" smtClean="0">
                <a:solidFill>
                  <a:srgbClr val="C00000"/>
                </a:solidFill>
                <a:latin typeface="Comic Sans MS" pitchFamily="66" charset="0"/>
              </a:rPr>
              <a:t> on Edit distance</a:t>
            </a:r>
            <a:endParaRPr lang="fr-FR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00034" y="1500174"/>
            <a:ext cx="84699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Definition</a:t>
            </a:r>
            <a:r>
              <a:rPr lang="fr-FR" dirty="0" smtClean="0"/>
              <a:t>: </a:t>
            </a:r>
            <a:r>
              <a:rPr lang="en-US" dirty="0" smtClean="0"/>
              <a:t>The edit distance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between two strings is defined </a:t>
            </a:r>
            <a:r>
              <a:rPr lang="en-US" dirty="0" smtClean="0"/>
              <a:t>as </a:t>
            </a:r>
          </a:p>
          <a:p>
            <a:r>
              <a:rPr lang="en-US" dirty="0"/>
              <a:t>	 </a:t>
            </a:r>
            <a:r>
              <a:rPr lang="en-US" dirty="0" smtClean="0"/>
              <a:t> the minimum number of edits needed to transform one string into the other, </a:t>
            </a:r>
          </a:p>
          <a:p>
            <a:r>
              <a:rPr lang="en-US" dirty="0"/>
              <a:t>	 </a:t>
            </a:r>
            <a:r>
              <a:rPr lang="en-US" dirty="0" smtClean="0"/>
              <a:t> with the allowable edit operations being </a:t>
            </a:r>
          </a:p>
          <a:p>
            <a:r>
              <a:rPr lang="en-US" dirty="0"/>
              <a:t>	</a:t>
            </a:r>
            <a:r>
              <a:rPr lang="en-US" dirty="0" smtClean="0"/>
              <a:t>  insertion, deletion, or substitution of a single character.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9" y="2928934"/>
            <a:ext cx="6436764" cy="356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9893" y="3286124"/>
            <a:ext cx="240111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2915816" y="2780928"/>
            <a:ext cx="4112793" cy="1200329"/>
          </a:xfrm>
          <a:prstGeom prst="rect">
            <a:avLst/>
          </a:prstGeom>
          <a:solidFill>
            <a:schemeClr val="bg2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k</a:t>
            </a:r>
            <a:r>
              <a:rPr lang="en-US" dirty="0" smtClean="0"/>
              <a:t>itten → </a:t>
            </a:r>
            <a:r>
              <a:rPr lang="en-US" b="1" dirty="0" err="1" smtClean="0"/>
              <a:t>s</a:t>
            </a:r>
            <a:r>
              <a:rPr lang="en-US" dirty="0" err="1" smtClean="0"/>
              <a:t>itten</a:t>
            </a:r>
            <a:r>
              <a:rPr lang="en-US" dirty="0" smtClean="0"/>
              <a:t> (substitution of 'k' with 's')</a:t>
            </a:r>
          </a:p>
          <a:p>
            <a:r>
              <a:rPr lang="en-US" dirty="0" err="1" smtClean="0"/>
              <a:t>sitt</a:t>
            </a:r>
            <a:r>
              <a:rPr lang="en-US" b="1" dirty="0" err="1" smtClean="0"/>
              <a:t>e</a:t>
            </a:r>
            <a:r>
              <a:rPr lang="en-US" dirty="0" err="1" smtClean="0"/>
              <a:t>n</a:t>
            </a:r>
            <a:r>
              <a:rPr lang="en-US" dirty="0" smtClean="0"/>
              <a:t> → </a:t>
            </a:r>
            <a:r>
              <a:rPr lang="en-US" dirty="0" err="1" smtClean="0"/>
              <a:t>sitt</a:t>
            </a:r>
            <a:r>
              <a:rPr lang="en-US" b="1" dirty="0" err="1" smtClean="0"/>
              <a:t>i</a:t>
            </a:r>
            <a:r>
              <a:rPr lang="en-US" dirty="0" err="1" smtClean="0"/>
              <a:t>n</a:t>
            </a:r>
            <a:r>
              <a:rPr lang="en-US" dirty="0" smtClean="0"/>
              <a:t> (substitution of 'e' with '</a:t>
            </a:r>
            <a:r>
              <a:rPr lang="en-US" dirty="0" err="1" smtClean="0"/>
              <a:t>i</a:t>
            </a:r>
            <a:r>
              <a:rPr lang="en-US" dirty="0" smtClean="0"/>
              <a:t>')</a:t>
            </a:r>
          </a:p>
          <a:p>
            <a:r>
              <a:rPr lang="en-US" dirty="0" err="1" smtClean="0"/>
              <a:t>sittin</a:t>
            </a:r>
            <a:r>
              <a:rPr lang="en-US" dirty="0" smtClean="0"/>
              <a:t> → sittin</a:t>
            </a:r>
            <a:r>
              <a:rPr lang="en-US" b="1" dirty="0" smtClean="0"/>
              <a:t>g</a:t>
            </a:r>
            <a:r>
              <a:rPr lang="en-US" dirty="0" smtClean="0"/>
              <a:t> (insert 'g' at the end).</a:t>
            </a:r>
          </a:p>
          <a:p>
            <a:endParaRPr lang="fr-FR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4073823"/>
            <a:ext cx="4104456" cy="2741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3405" y="1814513"/>
            <a:ext cx="4029075" cy="3228975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Distances évolutives : </a:t>
            </a:r>
            <a:r>
              <a:rPr lang="fr-FR" sz="3600" dirty="0" err="1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ultramétriques</a:t>
            </a:r>
            <a:endParaRPr lang="fr-FR" sz="36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912616" y="5373216"/>
            <a:ext cx="2331792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Un taxon est un disque</a:t>
            </a:r>
            <a:endParaRPr lang="fr-FR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44824"/>
            <a:ext cx="4495800" cy="676275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852936"/>
            <a:ext cx="4464496" cy="3735962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785794"/>
            <a:ext cx="52197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2125471" y="6072206"/>
            <a:ext cx="1660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America</a:t>
            </a:r>
            <a:r>
              <a:rPr lang="fr-FR" dirty="0" smtClean="0"/>
              <a:t> </a:t>
            </a:r>
            <a:r>
              <a:rPr lang="fr-FR" dirty="0" err="1" smtClean="0"/>
              <a:t>del</a:t>
            </a:r>
            <a:r>
              <a:rPr lang="fr-FR" dirty="0" smtClean="0"/>
              <a:t> Sur</a:t>
            </a:r>
          </a:p>
          <a:p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5590" y="3429000"/>
            <a:ext cx="20955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Connecteur droit 6"/>
          <p:cNvCxnSpPr/>
          <p:nvPr/>
        </p:nvCxnSpPr>
        <p:spPr>
          <a:xfrm>
            <a:off x="3357554" y="2357430"/>
            <a:ext cx="3000396" cy="10715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rot="16200000" flipH="1">
            <a:off x="3107521" y="2607463"/>
            <a:ext cx="3571900" cy="30718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7000892" y="6131502"/>
            <a:ext cx="900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Guyane</a:t>
            </a:r>
            <a:endParaRPr lang="fr-FR" dirty="0"/>
          </a:p>
        </p:txBody>
      </p:sp>
      <p:cxnSp>
        <p:nvCxnSpPr>
          <p:cNvPr id="15" name="Connecteur droit 14"/>
          <p:cNvCxnSpPr/>
          <p:nvPr/>
        </p:nvCxnSpPr>
        <p:spPr>
          <a:xfrm flipV="1">
            <a:off x="7429520" y="2428868"/>
            <a:ext cx="1428760" cy="13573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rot="16200000" flipV="1">
            <a:off x="6072198" y="2428868"/>
            <a:ext cx="1357322" cy="13573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523412"/>
            <a:ext cx="2928958" cy="190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Jeu de données </a:t>
            </a:r>
            <a:endParaRPr lang="fr-FR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43608" y="1967929"/>
            <a:ext cx="7245445" cy="3693319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~ 2000 individus</a:t>
            </a:r>
            <a:endParaRPr lang="fr-FR" dirty="0"/>
          </a:p>
          <a:p>
            <a:r>
              <a:rPr lang="fr-FR" dirty="0" smtClean="0"/>
              <a:t>	~ 500 espèces ( 4 </a:t>
            </a:r>
            <a:r>
              <a:rPr lang="fr-FR" dirty="0" err="1" smtClean="0"/>
              <a:t>ind</a:t>
            </a:r>
            <a:r>
              <a:rPr lang="fr-FR" dirty="0" smtClean="0"/>
              <a:t>. par espèce)</a:t>
            </a:r>
            <a:endParaRPr lang="fr-FR" dirty="0"/>
          </a:p>
          <a:p>
            <a:r>
              <a:rPr lang="fr-FR" dirty="0" smtClean="0"/>
              <a:t>		220 genres</a:t>
            </a:r>
            <a:endParaRPr lang="fr-FR" dirty="0"/>
          </a:p>
          <a:p>
            <a:r>
              <a:rPr lang="fr-FR" dirty="0" smtClean="0"/>
              <a:t>			35 familles</a:t>
            </a:r>
            <a:endParaRPr lang="fr-FR" dirty="0"/>
          </a:p>
          <a:p>
            <a:r>
              <a:rPr lang="fr-FR" dirty="0" smtClean="0"/>
              <a:t>				24 ordres</a:t>
            </a:r>
          </a:p>
          <a:p>
            <a:endParaRPr lang="fr-FR" dirty="0" smtClean="0"/>
          </a:p>
          <a:p>
            <a:r>
              <a:rPr lang="fr-FR" dirty="0" smtClean="0"/>
              <a:t>Assignation taxonomique par des botanistes très entrainés 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Un  marqueur	</a:t>
            </a:r>
            <a:r>
              <a:rPr lang="fr-FR" dirty="0" err="1" smtClean="0"/>
              <a:t>trnH-psbA</a:t>
            </a:r>
            <a:r>
              <a:rPr lang="fr-FR" dirty="0" smtClean="0"/>
              <a:t>	très variable</a:t>
            </a:r>
          </a:p>
          <a:p>
            <a:r>
              <a:rPr lang="fr-FR" dirty="0"/>
              <a:t>	</a:t>
            </a:r>
            <a:r>
              <a:rPr lang="fr-FR" dirty="0" smtClean="0"/>
              <a:t>	</a:t>
            </a:r>
            <a:r>
              <a:rPr lang="fr-FR" dirty="0" err="1" smtClean="0"/>
              <a:t>rbcL</a:t>
            </a:r>
            <a:r>
              <a:rPr lang="fr-FR" dirty="0" smtClean="0"/>
              <a:t>		plus conservé</a:t>
            </a:r>
          </a:p>
          <a:p>
            <a:endParaRPr lang="fr-FR" dirty="0" smtClean="0"/>
          </a:p>
          <a:p>
            <a:r>
              <a:rPr lang="fr-FR" dirty="0"/>
              <a:t>	</a:t>
            </a:r>
            <a:r>
              <a:rPr lang="fr-FR" dirty="0" smtClean="0"/>
              <a:t>	</a:t>
            </a:r>
            <a:r>
              <a:rPr lang="fr-FR" dirty="0" smtClean="0">
                <a:solidFill>
                  <a:schemeClr val="accent2">
                    <a:lumMod val="50000"/>
                  </a:schemeClr>
                </a:solidFill>
              </a:rPr>
              <a:t>Il est impossible d’aligner l’ensemble du jeu de données</a:t>
            </a:r>
            <a:endParaRPr lang="fr-FR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2">
                    <a:lumMod val="50000"/>
                  </a:schemeClr>
                </a:solidFill>
              </a:rPr>
              <a:t>Question</a:t>
            </a:r>
            <a:endParaRPr lang="fr-F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48805" y="1772816"/>
            <a:ext cx="8812412" cy="4801314"/>
          </a:xfrm>
          <a:prstGeom prst="rect">
            <a:avLst/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Contexte 		Chaque espèce est représentée par 4 séquences (environ)</a:t>
            </a:r>
          </a:p>
          <a:p>
            <a:endParaRPr lang="fr-FR" dirty="0"/>
          </a:p>
          <a:p>
            <a:r>
              <a:rPr lang="fr-FR" dirty="0" smtClean="0"/>
              <a:t>		La théorie (botanique) indique une structure hiérarchique de la diversité</a:t>
            </a:r>
          </a:p>
          <a:p>
            <a:r>
              <a:rPr lang="fr-FR" dirty="0"/>
              <a:t>	</a:t>
            </a:r>
            <a:r>
              <a:rPr lang="fr-FR" dirty="0" smtClean="0"/>
              <a:t>	espèces – genres – familles – ordres …</a:t>
            </a:r>
          </a:p>
          <a:p>
            <a:endParaRPr lang="fr-FR" dirty="0"/>
          </a:p>
          <a:p>
            <a:r>
              <a:rPr lang="fr-FR" dirty="0" smtClean="0"/>
              <a:t>Question		La retrouve-t-on dans les distances entre séquences ?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Méthode		On place les séquences dans un espace euclidien </a:t>
            </a:r>
          </a:p>
          <a:p>
            <a:r>
              <a:rPr lang="fr-FR" dirty="0"/>
              <a:t>	</a:t>
            </a:r>
            <a:r>
              <a:rPr lang="fr-FR" dirty="0" smtClean="0"/>
              <a:t>	avec suffisamment de dimensions</a:t>
            </a:r>
          </a:p>
          <a:p>
            <a:r>
              <a:rPr lang="fr-FR" dirty="0"/>
              <a:t>	</a:t>
            </a:r>
            <a:r>
              <a:rPr lang="fr-FR" dirty="0" smtClean="0"/>
              <a:t>	telles que leur distance soit la distance génétique</a:t>
            </a:r>
          </a:p>
          <a:p>
            <a:r>
              <a:rPr lang="fr-FR" dirty="0"/>
              <a:t>	</a:t>
            </a:r>
            <a:r>
              <a:rPr lang="fr-FR" dirty="0" smtClean="0"/>
              <a:t>	on analyse la forme du nuage …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186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65" y="476672"/>
            <a:ext cx="5752707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789040"/>
            <a:ext cx="2880320" cy="287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07504" y="44624"/>
            <a:ext cx="2066335" cy="39703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200" dirty="0" err="1" smtClean="0"/>
              <a:t>blue</a:t>
            </a:r>
            <a:r>
              <a:rPr lang="fr-FR" sz="1200" dirty="0" smtClean="0"/>
              <a:t> </a:t>
            </a:r>
            <a:r>
              <a:rPr lang="fr-FR" sz="1200" dirty="0"/>
              <a:t>-&gt; </a:t>
            </a:r>
            <a:r>
              <a:rPr lang="fr-FR" sz="1200" dirty="0" err="1"/>
              <a:t>Mimosoideae</a:t>
            </a:r>
            <a:endParaRPr lang="fr-FR" sz="1200" dirty="0"/>
          </a:p>
          <a:p>
            <a:r>
              <a:rPr lang="fr-FR" sz="1200" dirty="0"/>
              <a:t>--------------------------------------</a:t>
            </a:r>
          </a:p>
          <a:p>
            <a:r>
              <a:rPr lang="fr-FR" sz="1200" dirty="0" err="1"/>
              <a:t>lightblue</a:t>
            </a:r>
            <a:r>
              <a:rPr lang="fr-FR" sz="1200" dirty="0"/>
              <a:t> -&gt; </a:t>
            </a:r>
            <a:r>
              <a:rPr lang="fr-FR" sz="1200" dirty="0" err="1"/>
              <a:t>Lecythidaceae</a:t>
            </a:r>
            <a:endParaRPr lang="fr-FR" sz="1200" dirty="0"/>
          </a:p>
          <a:p>
            <a:r>
              <a:rPr lang="fr-FR" sz="1200" dirty="0"/>
              <a:t>--------------------------------------</a:t>
            </a:r>
          </a:p>
          <a:p>
            <a:r>
              <a:rPr lang="fr-FR" sz="1200" dirty="0"/>
              <a:t>cyan -&gt; </a:t>
            </a:r>
            <a:r>
              <a:rPr lang="fr-FR" sz="1200" dirty="0" err="1"/>
              <a:t>Chrysobalanaceae</a:t>
            </a:r>
            <a:endParaRPr lang="fr-FR" sz="1200" dirty="0"/>
          </a:p>
          <a:p>
            <a:r>
              <a:rPr lang="fr-FR" sz="1200" dirty="0"/>
              <a:t>--------------------------------------</a:t>
            </a:r>
          </a:p>
          <a:p>
            <a:r>
              <a:rPr lang="fr-FR" sz="1200" dirty="0"/>
              <a:t>green -&gt; </a:t>
            </a:r>
            <a:r>
              <a:rPr lang="fr-FR" sz="1200" dirty="0" err="1"/>
              <a:t>Annonaceae</a:t>
            </a:r>
            <a:endParaRPr lang="fr-FR" sz="1200" dirty="0"/>
          </a:p>
          <a:p>
            <a:r>
              <a:rPr lang="fr-FR" sz="1200" dirty="0"/>
              <a:t>--------------------------------------</a:t>
            </a:r>
          </a:p>
          <a:p>
            <a:r>
              <a:rPr lang="fr-FR" sz="1200" dirty="0" err="1"/>
              <a:t>lightgreen</a:t>
            </a:r>
            <a:r>
              <a:rPr lang="fr-FR" sz="1200" dirty="0"/>
              <a:t> -&gt; </a:t>
            </a:r>
            <a:r>
              <a:rPr lang="fr-FR" sz="1200" dirty="0" err="1"/>
              <a:t>Caesalpinioideae</a:t>
            </a:r>
            <a:endParaRPr lang="fr-FR" sz="1200" dirty="0"/>
          </a:p>
          <a:p>
            <a:r>
              <a:rPr lang="fr-FR" sz="1200" dirty="0"/>
              <a:t>--------------------------------------</a:t>
            </a:r>
          </a:p>
          <a:p>
            <a:r>
              <a:rPr lang="fr-FR" sz="1200" dirty="0" err="1"/>
              <a:t>yellow</a:t>
            </a:r>
            <a:r>
              <a:rPr lang="fr-FR" sz="1200" dirty="0"/>
              <a:t> -&gt; </a:t>
            </a:r>
            <a:r>
              <a:rPr lang="fr-FR" sz="1200" dirty="0" err="1"/>
              <a:t>Myrtaceae</a:t>
            </a:r>
            <a:endParaRPr lang="fr-FR" sz="1200" dirty="0"/>
          </a:p>
          <a:p>
            <a:r>
              <a:rPr lang="fr-FR" sz="1200" dirty="0"/>
              <a:t>--------------------------------------</a:t>
            </a:r>
          </a:p>
          <a:p>
            <a:r>
              <a:rPr lang="fr-FR" sz="1200" dirty="0"/>
              <a:t>orange -&gt; </a:t>
            </a:r>
            <a:r>
              <a:rPr lang="fr-FR" sz="1200" dirty="0" err="1"/>
              <a:t>Elaeocarpaceae</a:t>
            </a:r>
            <a:endParaRPr lang="fr-FR" sz="1200" dirty="0"/>
          </a:p>
          <a:p>
            <a:r>
              <a:rPr lang="fr-FR" sz="1200" dirty="0"/>
              <a:t>--------------------------------------</a:t>
            </a:r>
          </a:p>
          <a:p>
            <a:r>
              <a:rPr lang="fr-FR" sz="1200" dirty="0"/>
              <a:t>magenta -&gt; </a:t>
            </a:r>
            <a:r>
              <a:rPr lang="fr-FR" sz="1200" dirty="0" err="1"/>
              <a:t>Apocynaceae</a:t>
            </a:r>
            <a:endParaRPr lang="fr-FR" sz="1200" dirty="0"/>
          </a:p>
          <a:p>
            <a:r>
              <a:rPr lang="fr-FR" sz="1200" dirty="0"/>
              <a:t>--------------------------------------</a:t>
            </a:r>
          </a:p>
          <a:p>
            <a:r>
              <a:rPr lang="fr-FR" sz="1200" dirty="0" err="1"/>
              <a:t>salmon</a:t>
            </a:r>
            <a:r>
              <a:rPr lang="fr-FR" sz="1200" dirty="0"/>
              <a:t> -&gt; </a:t>
            </a:r>
            <a:r>
              <a:rPr lang="fr-FR" sz="1200" dirty="0" err="1"/>
              <a:t>Burseraceae</a:t>
            </a:r>
            <a:endParaRPr lang="fr-FR" sz="1200" dirty="0"/>
          </a:p>
          <a:p>
            <a:r>
              <a:rPr lang="fr-FR" sz="1200" dirty="0"/>
              <a:t>--------------------------------------</a:t>
            </a:r>
          </a:p>
          <a:p>
            <a:r>
              <a:rPr lang="fr-FR" sz="1200" dirty="0" err="1"/>
              <a:t>red</a:t>
            </a:r>
            <a:r>
              <a:rPr lang="fr-FR" sz="1200" dirty="0"/>
              <a:t> -&gt; </a:t>
            </a:r>
            <a:r>
              <a:rPr lang="fr-FR" sz="1200" dirty="0" err="1"/>
              <a:t>Malvaceae</a:t>
            </a:r>
            <a:endParaRPr lang="fr-FR" sz="1200" dirty="0"/>
          </a:p>
          <a:p>
            <a:r>
              <a:rPr lang="fr-FR" sz="1200" dirty="0"/>
              <a:t>--------------------------------------</a:t>
            </a:r>
          </a:p>
          <a:p>
            <a:endParaRPr lang="fr-FR" sz="1200" dirty="0"/>
          </a:p>
        </p:txBody>
      </p:sp>
      <p:sp>
        <p:nvSpPr>
          <p:cNvPr id="4" name="ZoneTexte 3"/>
          <p:cNvSpPr txBox="1"/>
          <p:nvPr/>
        </p:nvSpPr>
        <p:spPr>
          <a:xfrm>
            <a:off x="6444208" y="6093296"/>
            <a:ext cx="2286203" cy="461665"/>
          </a:xfrm>
          <a:prstGeom prst="rect">
            <a:avLst/>
          </a:prstGeom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400" dirty="0" smtClean="0"/>
              <a:t>~ 1000 individus 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5796136" y="-27384"/>
            <a:ext cx="3379451" cy="769441"/>
          </a:xfrm>
          <a:prstGeom prst="rect">
            <a:avLst/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4400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Clusters ? …</a:t>
            </a:r>
            <a:endParaRPr lang="fr-FR" sz="44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3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Questions</a:t>
            </a:r>
            <a:endParaRPr lang="fr-FR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45243" y="1733907"/>
            <a:ext cx="7481215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2400" dirty="0" smtClean="0"/>
              <a:t>Pourquoi y a-t-il plus de salamandres et moins d’escargots </a:t>
            </a:r>
          </a:p>
          <a:p>
            <a:pPr algn="ctr"/>
            <a:r>
              <a:rPr lang="fr-FR" sz="2400" dirty="0"/>
              <a:t>q</a:t>
            </a:r>
            <a:r>
              <a:rPr lang="fr-FR" sz="2400" dirty="0" smtClean="0"/>
              <a:t>u’en moyenne dans les Appalaches ?</a:t>
            </a:r>
            <a:endParaRPr lang="fr-FR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1544513" y="4293096"/>
            <a:ext cx="6121677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2400" dirty="0" smtClean="0"/>
              <a:t>Comment caractériser, quantifier, modéliser </a:t>
            </a:r>
          </a:p>
          <a:p>
            <a:pPr algn="ctr"/>
            <a:r>
              <a:rPr lang="fr-FR" sz="2400" dirty="0" smtClean="0"/>
              <a:t>la dynamique de la diversité ?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 smtClean="0"/>
              <a:t>Quels sont les patterns observés et pourquoi ?</a:t>
            </a:r>
            <a:endParaRPr lang="fr-FR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124" y="2586038"/>
            <a:ext cx="27051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586038"/>
            <a:ext cx="2555775" cy="170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3896428" cy="170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0" y="2564904"/>
            <a:ext cx="9144000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0" y="4293096"/>
            <a:ext cx="9144000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39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C00000"/>
                </a:solidFill>
                <a:latin typeface="Comic Sans MS" pitchFamily="66" charset="0"/>
              </a:rPr>
              <a:t>Chrysobalanaceae</a:t>
            </a:r>
            <a:endParaRPr lang="fr-FR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857364"/>
            <a:ext cx="6376048" cy="80486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071810"/>
            <a:ext cx="4987543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4071934" y="6286520"/>
            <a:ext cx="4887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http://www.mobot.org/MOBOT/research/APweb/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3816" y="3152792"/>
            <a:ext cx="40957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-32" y="5857892"/>
            <a:ext cx="4732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err="1" smtClean="0">
                <a:hlinkClick r:id="rId6"/>
              </a:rPr>
              <a:t>Couepia</a:t>
            </a:r>
            <a:r>
              <a:rPr lang="fr-FR" b="1" i="1" dirty="0" smtClean="0">
                <a:hlinkClick r:id="rId6"/>
              </a:rPr>
              <a:t> </a:t>
            </a:r>
            <a:r>
              <a:rPr lang="fr-FR" b="1" i="1" dirty="0" err="1" smtClean="0">
                <a:hlinkClick r:id="rId6"/>
              </a:rPr>
              <a:t>chrysocalyx</a:t>
            </a:r>
            <a:r>
              <a:rPr lang="fr-FR" b="1" dirty="0" smtClean="0">
                <a:hlinkClick r:id="rId6"/>
              </a:rPr>
              <a:t> (</a:t>
            </a:r>
            <a:r>
              <a:rPr lang="fr-FR" b="1" dirty="0" err="1" smtClean="0">
                <a:hlinkClick r:id="rId6"/>
              </a:rPr>
              <a:t>Poepp</a:t>
            </a:r>
            <a:r>
              <a:rPr lang="fr-FR" b="1" dirty="0" smtClean="0">
                <a:hlinkClick r:id="rId6"/>
              </a:rPr>
              <a:t>.) </a:t>
            </a:r>
            <a:r>
              <a:rPr lang="fr-FR" b="1" dirty="0" err="1" smtClean="0">
                <a:hlinkClick r:id="rId6"/>
              </a:rPr>
              <a:t>Benth</a:t>
            </a:r>
            <a:r>
              <a:rPr lang="fr-FR" b="1" dirty="0" smtClean="0">
                <a:hlinkClick r:id="rId6"/>
              </a:rPr>
              <a:t>. ex </a:t>
            </a:r>
            <a:r>
              <a:rPr lang="fr-FR" b="1" dirty="0" err="1" smtClean="0">
                <a:hlinkClick r:id="rId6"/>
              </a:rPr>
              <a:t>Hook</a:t>
            </a:r>
            <a:r>
              <a:rPr lang="fr-FR" b="1" dirty="0" smtClean="0">
                <a:hlinkClick r:id="rId6"/>
              </a:rPr>
              <a:t>. f.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184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38" y="649288"/>
            <a:ext cx="557212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FR" dirty="0" smtClean="0">
                <a:solidFill>
                  <a:srgbClr val="C00000"/>
                </a:solidFill>
                <a:latin typeface="Comic Sans MS" pitchFamily="66" charset="0"/>
              </a:rPr>
              <a:t>Quelques algorithmes …</a:t>
            </a:r>
            <a:endParaRPr lang="fr-FR" dirty="0">
              <a:solidFill>
                <a:srgbClr val="C00000"/>
              </a:solidFill>
              <a:latin typeface="Comic Sans MS" pitchFamily="66" charset="0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034149"/>
              </p:ext>
            </p:extLst>
          </p:nvPr>
        </p:nvGraphicFramePr>
        <p:xfrm>
          <a:off x="1524000" y="1916832"/>
          <a:ext cx="6096000" cy="1483360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Algorithme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Distance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Application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i="1" dirty="0" err="1" smtClean="0"/>
                        <a:t>declic</a:t>
                      </a:r>
                      <a:endParaRPr lang="fr-F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N.-W.,</a:t>
                      </a:r>
                      <a:r>
                        <a:rPr lang="fr-FR" baseline="0" dirty="0" smtClean="0"/>
                        <a:t> S.-W.</a:t>
                      </a:r>
                      <a:endParaRPr lang="fr-F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base/base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i="1" dirty="0" err="1" smtClean="0"/>
                        <a:t>metaMatch</a:t>
                      </a:r>
                      <a:endParaRPr lang="fr-F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N.-W.,</a:t>
                      </a:r>
                      <a:r>
                        <a:rPr lang="fr-FR" baseline="0" dirty="0" smtClean="0"/>
                        <a:t> S.-W.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reads</a:t>
                      </a:r>
                      <a:r>
                        <a:rPr lang="fr-FR" dirty="0" smtClean="0"/>
                        <a:t>/base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i="1" dirty="0" err="1" smtClean="0"/>
                        <a:t>kmers</a:t>
                      </a:r>
                      <a:endParaRPr lang="fr-F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k-mers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read</a:t>
                      </a:r>
                      <a:r>
                        <a:rPr lang="fr-FR" dirty="0" smtClean="0"/>
                        <a:t>/base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79512" y="4581128"/>
            <a:ext cx="6343596" cy="1754326"/>
          </a:xfrm>
          <a:prstGeom prst="rect">
            <a:avLst/>
          </a:prstGeom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Très facilement distribuable sur une grille de calcul (ou un cluster)</a:t>
            </a:r>
          </a:p>
          <a:p>
            <a:r>
              <a:rPr lang="fr-FR" dirty="0" smtClean="0"/>
              <a:t>	Calcul matriciel</a:t>
            </a:r>
          </a:p>
          <a:p>
            <a:r>
              <a:rPr lang="fr-FR" dirty="0" smtClean="0"/>
              <a:t>	Algorithmes sur graphe (cc, cliques, </a:t>
            </a:r>
            <a:r>
              <a:rPr lang="fr-FR" dirty="0" err="1" smtClean="0"/>
              <a:t>community</a:t>
            </a:r>
            <a:r>
              <a:rPr lang="fr-FR" dirty="0" smtClean="0"/>
              <a:t>)</a:t>
            </a:r>
          </a:p>
          <a:p>
            <a:r>
              <a:rPr lang="fr-FR" dirty="0" smtClean="0"/>
              <a:t>	Programmation dynamique</a:t>
            </a:r>
          </a:p>
          <a:p>
            <a:r>
              <a:rPr lang="fr-FR" dirty="0" smtClean="0"/>
              <a:t>	Mathématiques discrètes</a:t>
            </a:r>
          </a:p>
          <a:p>
            <a:r>
              <a:rPr lang="fr-FR" dirty="0" smtClean="0"/>
              <a:t>	Visualisation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4619999"/>
            <a:ext cx="2255047" cy="168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2" name="Object 4"/>
          <p:cNvGraphicFramePr>
            <a:graphicFrameLocks noChangeAspect="1"/>
          </p:cNvGraphicFramePr>
          <p:nvPr/>
        </p:nvGraphicFramePr>
        <p:xfrm>
          <a:off x="1144588" y="852488"/>
          <a:ext cx="6856412" cy="515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" name="Image bitmap" r:id="rId4" imgW="6857143" imgH="5152381" progId="PBrush">
                  <p:embed/>
                </p:oleObj>
              </mc:Choice>
              <mc:Fallback>
                <p:oleObj name="Image bitmap" r:id="rId4" imgW="6857143" imgH="5152381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588" y="852488"/>
                        <a:ext cx="6856412" cy="5153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2176463" y="6256338"/>
            <a:ext cx="1276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Diatomées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Une question</a:t>
            </a:r>
            <a:endParaRPr lang="fr-FR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85720" y="1857364"/>
            <a:ext cx="674139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On se donne une communauté algale</a:t>
            </a:r>
          </a:p>
          <a:p>
            <a:endParaRPr lang="fr-FR" dirty="0"/>
          </a:p>
          <a:p>
            <a:r>
              <a:rPr lang="fr-FR" dirty="0" smtClean="0"/>
              <a:t>Décrite en </a:t>
            </a:r>
            <a:r>
              <a:rPr lang="fr-FR" dirty="0" err="1" smtClean="0"/>
              <a:t>métagénomique</a:t>
            </a:r>
            <a:r>
              <a:rPr lang="fr-FR" dirty="0" smtClean="0"/>
              <a:t> par 10</a:t>
            </a:r>
            <a:r>
              <a:rPr lang="fr-FR" baseline="30000" dirty="0" smtClean="0"/>
              <a:t>6</a:t>
            </a:r>
            <a:r>
              <a:rPr lang="fr-FR" dirty="0" smtClean="0"/>
              <a:t> </a:t>
            </a:r>
            <a:r>
              <a:rPr lang="fr-FR" dirty="0" err="1" smtClean="0"/>
              <a:t>read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Un </a:t>
            </a:r>
            <a:r>
              <a:rPr lang="fr-FR" dirty="0" err="1" smtClean="0"/>
              <a:t>read</a:t>
            </a:r>
            <a:r>
              <a:rPr lang="fr-FR" dirty="0" smtClean="0"/>
              <a:t> a pour longueur  ~ 420 </a:t>
            </a:r>
            <a:r>
              <a:rPr lang="fr-FR" dirty="0" err="1" smtClean="0"/>
              <a:t>bp</a:t>
            </a:r>
            <a:r>
              <a:rPr lang="fr-FR" dirty="0" smtClean="0"/>
              <a:t> </a:t>
            </a:r>
          </a:p>
          <a:p>
            <a:endParaRPr lang="fr-FR" dirty="0"/>
          </a:p>
          <a:p>
            <a:r>
              <a:rPr lang="fr-FR" dirty="0" smtClean="0"/>
              <a:t>On dispose  d’une base de données de références </a:t>
            </a:r>
          </a:p>
          <a:p>
            <a:endParaRPr lang="fr-FR" dirty="0"/>
          </a:p>
          <a:p>
            <a:r>
              <a:rPr lang="fr-FR" dirty="0" smtClean="0"/>
              <a:t>Chaque référence de longueur ~ 1 500 </a:t>
            </a:r>
            <a:r>
              <a:rPr lang="fr-FR" dirty="0" err="1" smtClean="0"/>
              <a:t>bp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On veut affecter chaque </a:t>
            </a:r>
            <a:r>
              <a:rPr lang="fr-FR" dirty="0" err="1" smtClean="0"/>
              <a:t>read</a:t>
            </a:r>
            <a:r>
              <a:rPr lang="fr-FR" dirty="0" smtClean="0"/>
              <a:t> à la faction de référence dont il provient</a:t>
            </a:r>
          </a:p>
          <a:p>
            <a:endParaRPr lang="fr-FR" dirty="0"/>
          </a:p>
          <a:p>
            <a:r>
              <a:rPr lang="fr-FR" dirty="0" smtClean="0"/>
              <a:t>Et en déduite la composition de la communauté</a:t>
            </a:r>
            <a:endParaRPr lang="fr-FR" dirty="0"/>
          </a:p>
        </p:txBody>
      </p:sp>
      <p:grpSp>
        <p:nvGrpSpPr>
          <p:cNvPr id="3" name="Groupe 4"/>
          <p:cNvGrpSpPr>
            <a:grpSpLocks noChangeAspect="1"/>
          </p:cNvGrpSpPr>
          <p:nvPr/>
        </p:nvGrpSpPr>
        <p:grpSpPr>
          <a:xfrm>
            <a:off x="5572132" y="3143248"/>
            <a:ext cx="3125413" cy="1785950"/>
            <a:chOff x="3786183" y="3571877"/>
            <a:chExt cx="5000659" cy="285751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1972" t="19531" r="22363" b="45312"/>
            <a:stretch>
              <a:fillRect/>
            </a:stretch>
          </p:blipFill>
          <p:spPr bwMode="auto">
            <a:xfrm>
              <a:off x="3786183" y="4071943"/>
              <a:ext cx="3500462" cy="1658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ZoneTexte 6"/>
            <p:cNvSpPr txBox="1"/>
            <p:nvPr/>
          </p:nvSpPr>
          <p:spPr>
            <a:xfrm>
              <a:off x="7329508" y="4714885"/>
              <a:ext cx="685803" cy="640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smtClean="0"/>
                <a:t>═</a:t>
              </a:r>
              <a:endParaRPr lang="fr-FR" sz="2000" dirty="0"/>
            </a:p>
          </p:txBody>
        </p:sp>
        <p:pic>
          <p:nvPicPr>
            <p:cNvPr id="8" name="Image 7" descr="SNAP-092137-0039.jpg"/>
            <p:cNvPicPr>
              <a:picLocks noChangeAspect="1"/>
            </p:cNvPicPr>
            <p:nvPr/>
          </p:nvPicPr>
          <p:blipFill>
            <a:blip r:embed="rId4" cstate="print"/>
            <a:srcRect l="6250" t="30421" r="10416" b="38964"/>
            <a:stretch>
              <a:fillRect/>
            </a:stretch>
          </p:blipFill>
          <p:spPr>
            <a:xfrm rot="5400000">
              <a:off x="6965174" y="4607728"/>
              <a:ext cx="2857519" cy="785817"/>
            </a:xfrm>
            <a:prstGeom prst="rect">
              <a:avLst/>
            </a:prstGeom>
          </p:spPr>
        </p:pic>
      </p:grpSp>
      <p:pic>
        <p:nvPicPr>
          <p:cNvPr id="13" name="Image 12" descr="Image_000122.tif"/>
          <p:cNvPicPr>
            <a:picLocks noChangeAspect="1"/>
          </p:cNvPicPr>
          <p:nvPr/>
        </p:nvPicPr>
        <p:blipFill>
          <a:blip r:embed="rId5" cstate="print"/>
          <a:srcRect r="21292"/>
          <a:stretch>
            <a:fillRect/>
          </a:stretch>
        </p:blipFill>
        <p:spPr>
          <a:xfrm>
            <a:off x="6143636" y="1287412"/>
            <a:ext cx="1841323" cy="1853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Une méthode</a:t>
            </a:r>
            <a:endParaRPr lang="fr-FR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71600" y="2852936"/>
            <a:ext cx="677884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On ne dispose pas pour cela d’une distance</a:t>
            </a:r>
          </a:p>
          <a:p>
            <a:endParaRPr lang="fr-FR" dirty="0"/>
          </a:p>
          <a:p>
            <a:r>
              <a:rPr lang="fr-FR" dirty="0" smtClean="0"/>
              <a:t>La question est en effet bipartite (pas de sens à l’inégalité triangulaire)</a:t>
            </a:r>
          </a:p>
          <a:p>
            <a:endParaRPr lang="fr-FR" dirty="0"/>
          </a:p>
          <a:p>
            <a:r>
              <a:rPr lang="fr-FR" dirty="0" smtClean="0"/>
              <a:t>Plutôt une question du style  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903712"/>
            <a:ext cx="2114550" cy="5334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" name="Image 4" descr="0565.TIF"/>
          <p:cNvPicPr>
            <a:picLocks noChangeAspect="1"/>
          </p:cNvPicPr>
          <p:nvPr/>
        </p:nvPicPr>
        <p:blipFill>
          <a:blip r:embed="rId4" cstate="print"/>
          <a:srcRect b="7406"/>
          <a:stretch>
            <a:fillRect/>
          </a:stretch>
        </p:blipFill>
        <p:spPr>
          <a:xfrm>
            <a:off x="683568" y="4653136"/>
            <a:ext cx="2571736" cy="1785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force brute …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3513" y="2780928"/>
            <a:ext cx="62769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2483768" y="4149080"/>
            <a:ext cx="3880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Une pseudo-distance : alignement local</a:t>
            </a:r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4450" y="5085556"/>
            <a:ext cx="65151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ymbella"/>
          <p:cNvPicPr>
            <a:picLocks noChangeAspect="1" noChangeArrowheads="1"/>
          </p:cNvPicPr>
          <p:nvPr/>
        </p:nvPicPr>
        <p:blipFill>
          <a:blip r:embed="rId5" cstate="print"/>
          <a:srcRect l="11894" r="22400"/>
          <a:stretch>
            <a:fillRect/>
          </a:stretch>
        </p:blipFill>
        <p:spPr bwMode="auto">
          <a:xfrm>
            <a:off x="323528" y="1969988"/>
            <a:ext cx="9017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582" y="446088"/>
            <a:ext cx="5389563" cy="596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932040" y="548680"/>
            <a:ext cx="216024" cy="1152128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4139952" y="548680"/>
            <a:ext cx="792088" cy="1152128"/>
          </a:xfrm>
          <a:prstGeom prst="rect">
            <a:avLst/>
          </a:prstGeom>
          <a:solidFill>
            <a:schemeClr val="accent6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555776" y="548680"/>
            <a:ext cx="1584176" cy="1152128"/>
          </a:xfrm>
          <a:prstGeom prst="rect">
            <a:avLst/>
          </a:prstGeom>
          <a:solidFill>
            <a:schemeClr val="accent5">
              <a:lumMod val="60000"/>
              <a:lumOff val="4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148064" y="548680"/>
            <a:ext cx="1656184" cy="1152128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139952" y="548680"/>
            <a:ext cx="1008112" cy="1152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155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14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5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Une communauté comme système </a:t>
            </a:r>
            <a:endParaRPr lang="fr-FR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875" y="1988840"/>
            <a:ext cx="4256589" cy="286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22" y="2000250"/>
            <a:ext cx="29908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541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Trois grands courants </a:t>
            </a:r>
            <a:b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de l’écologie</a:t>
            </a:r>
            <a:endParaRPr lang="fr-FR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547664" y="1916832"/>
            <a:ext cx="5251598" cy="3785652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000" dirty="0" smtClean="0"/>
              <a:t>Ecologie évolutive		1850-1900</a:t>
            </a:r>
          </a:p>
          <a:p>
            <a:r>
              <a:rPr lang="fr-FR" sz="2000" dirty="0"/>
              <a:t>	</a:t>
            </a:r>
            <a:r>
              <a:rPr lang="fr-FR" sz="2000" dirty="0" smtClean="0"/>
              <a:t>			1960 -  …</a:t>
            </a:r>
          </a:p>
          <a:p>
            <a:endParaRPr lang="fr-FR" sz="2000" dirty="0"/>
          </a:p>
          <a:p>
            <a:endParaRPr lang="fr-FR" sz="2000" dirty="0" smtClean="0"/>
          </a:p>
          <a:p>
            <a:r>
              <a:rPr lang="fr-FR" sz="2000" dirty="0" smtClean="0"/>
              <a:t>Ecologie des communautés	1920, 1970, …</a:t>
            </a:r>
          </a:p>
          <a:p>
            <a:endParaRPr lang="fr-FR" sz="2000" dirty="0"/>
          </a:p>
          <a:p>
            <a:endParaRPr lang="fr-FR" sz="2000" dirty="0" smtClean="0"/>
          </a:p>
          <a:p>
            <a:r>
              <a:rPr lang="fr-FR" sz="2000" dirty="0" smtClean="0"/>
              <a:t>Ecologie fonctionnelle		1940 …</a:t>
            </a:r>
          </a:p>
          <a:p>
            <a:endParaRPr lang="fr-FR" sz="2000" dirty="0"/>
          </a:p>
          <a:p>
            <a:endParaRPr lang="fr-FR" sz="2000" dirty="0" smtClean="0"/>
          </a:p>
          <a:p>
            <a:r>
              <a:rPr lang="fr-FR" sz="2000" dirty="0" smtClean="0"/>
              <a:t>Ecologie mathématique	1920 …</a:t>
            </a:r>
            <a:endParaRPr lang="fr-FR" sz="2000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1547664" y="5085184"/>
            <a:ext cx="5251598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916832"/>
            <a:ext cx="1544960" cy="2684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62" y="1922884"/>
            <a:ext cx="2381250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èche droite 8"/>
          <p:cNvSpPr/>
          <p:nvPr/>
        </p:nvSpPr>
        <p:spPr>
          <a:xfrm>
            <a:off x="5940152" y="3573016"/>
            <a:ext cx="720080" cy="216024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droite 11"/>
          <p:cNvSpPr/>
          <p:nvPr/>
        </p:nvSpPr>
        <p:spPr>
          <a:xfrm flipH="1">
            <a:off x="1691680" y="2420888"/>
            <a:ext cx="720080" cy="216024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024" y="5085184"/>
            <a:ext cx="1435224" cy="1827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00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à fonctionnement massivement parallèle</a:t>
            </a:r>
            <a:endParaRPr lang="fr-FR" sz="32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259632" y="2388944"/>
            <a:ext cx="7369069" cy="34163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Un ensemble d’agents (</a:t>
            </a:r>
            <a:r>
              <a:rPr lang="fr-FR" dirty="0" err="1" smtClean="0"/>
              <a:t>noeuds</a:t>
            </a:r>
            <a:r>
              <a:rPr lang="fr-FR" dirty="0" smtClean="0"/>
              <a:t> d’un graphe) en interaction (liens)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Notion de métapopulation</a:t>
            </a:r>
          </a:p>
          <a:p>
            <a:endParaRPr lang="fr-FR" dirty="0"/>
          </a:p>
          <a:p>
            <a:r>
              <a:rPr lang="fr-FR" dirty="0" smtClean="0"/>
              <a:t>	un nœud est une communauté</a:t>
            </a:r>
          </a:p>
          <a:p>
            <a:endParaRPr lang="fr-FR" dirty="0"/>
          </a:p>
          <a:p>
            <a:r>
              <a:rPr lang="fr-FR" dirty="0" smtClean="0"/>
              <a:t>		processus locaux de coopération, compétition, prédation</a:t>
            </a:r>
          </a:p>
          <a:p>
            <a:endParaRPr lang="fr-FR" dirty="0"/>
          </a:p>
          <a:p>
            <a:r>
              <a:rPr lang="fr-FR" dirty="0" smtClean="0"/>
              <a:t>		couplages par migration</a:t>
            </a:r>
          </a:p>
          <a:p>
            <a:endParaRPr lang="fr-FR" dirty="0"/>
          </a:p>
          <a:p>
            <a:r>
              <a:rPr lang="fr-FR" dirty="0" smtClean="0"/>
              <a:t>	</a:t>
            </a: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47753"/>
            <a:ext cx="237172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02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fr-FR" dirty="0" err="1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Computational</a:t>
            </a:r>
            <a:r>
              <a:rPr lang="fr-FR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fr-FR" dirty="0" err="1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Ecology</a:t>
            </a:r>
            <a:endParaRPr lang="fr-FR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11560" y="1268760"/>
            <a:ext cx="8214878" cy="5262979"/>
          </a:xfrm>
          <a:prstGeom prst="rect">
            <a:avLst/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400" dirty="0" smtClean="0"/>
              <a:t>Systèmes d’équations différentielles couplées</a:t>
            </a:r>
          </a:p>
          <a:p>
            <a:endParaRPr lang="fr-FR" sz="2400" dirty="0"/>
          </a:p>
          <a:p>
            <a:r>
              <a:rPr lang="fr-FR" sz="2400" dirty="0" smtClean="0"/>
              <a:t>	de 10</a:t>
            </a:r>
            <a:r>
              <a:rPr lang="fr-FR" sz="2400" baseline="30000" dirty="0" smtClean="0"/>
              <a:t>2</a:t>
            </a:r>
            <a:r>
              <a:rPr lang="fr-FR" sz="2400" dirty="0" smtClean="0"/>
              <a:t> à 10</a:t>
            </a:r>
            <a:r>
              <a:rPr lang="fr-FR" sz="2400" baseline="30000" dirty="0" smtClean="0"/>
              <a:t>3</a:t>
            </a:r>
            <a:r>
              <a:rPr lang="fr-FR" sz="2400" dirty="0" smtClean="0"/>
              <a:t> éléments en interaction</a:t>
            </a:r>
          </a:p>
          <a:p>
            <a:endParaRPr lang="fr-FR" sz="2400" dirty="0"/>
          </a:p>
          <a:p>
            <a:r>
              <a:rPr lang="fr-FR" sz="2400" dirty="0" smtClean="0"/>
              <a:t>	souvent spatialisés</a:t>
            </a:r>
          </a:p>
          <a:p>
            <a:endParaRPr lang="fr-FR" sz="2400" dirty="0"/>
          </a:p>
          <a:p>
            <a:r>
              <a:rPr lang="fr-FR" sz="2400" dirty="0" smtClean="0"/>
              <a:t>Modèles souvent de type champ moyen</a:t>
            </a:r>
          </a:p>
          <a:p>
            <a:r>
              <a:rPr lang="fr-FR" sz="2400" dirty="0"/>
              <a:t>	</a:t>
            </a:r>
            <a:r>
              <a:rPr lang="fr-FR" sz="2400" dirty="0" smtClean="0"/>
              <a:t>	vers la diversité des individus …</a:t>
            </a:r>
          </a:p>
          <a:p>
            <a:endParaRPr lang="fr-FR" sz="2400" dirty="0"/>
          </a:p>
          <a:p>
            <a:r>
              <a:rPr lang="fr-FR" sz="2400" dirty="0" smtClean="0"/>
              <a:t>Inclusion de la </a:t>
            </a:r>
            <a:r>
              <a:rPr lang="fr-FR" sz="2400" dirty="0" err="1" smtClean="0"/>
              <a:t>stochasticité</a:t>
            </a:r>
            <a:r>
              <a:rPr lang="fr-FR" sz="2400" dirty="0" smtClean="0"/>
              <a:t> : </a:t>
            </a:r>
            <a:r>
              <a:rPr lang="fr-FR" sz="2400" dirty="0" err="1" smtClean="0"/>
              <a:t>Interacting</a:t>
            </a:r>
            <a:r>
              <a:rPr lang="fr-FR" sz="2400" dirty="0" smtClean="0"/>
              <a:t> </a:t>
            </a:r>
            <a:r>
              <a:rPr lang="fr-FR" sz="2400" dirty="0" err="1" smtClean="0"/>
              <a:t>Particle</a:t>
            </a:r>
            <a:r>
              <a:rPr lang="fr-FR" sz="2400" dirty="0" smtClean="0"/>
              <a:t> </a:t>
            </a:r>
            <a:r>
              <a:rPr lang="fr-FR" sz="2400" dirty="0" err="1" smtClean="0"/>
              <a:t>Systems</a:t>
            </a:r>
            <a:endParaRPr lang="fr-FR" sz="2400" dirty="0" smtClean="0"/>
          </a:p>
          <a:p>
            <a:endParaRPr lang="fr-FR" sz="2400" dirty="0"/>
          </a:p>
          <a:p>
            <a:endParaRPr lang="fr-FR" sz="2400" dirty="0" smtClean="0"/>
          </a:p>
          <a:p>
            <a:r>
              <a:rPr lang="fr-FR" sz="2400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Question : </a:t>
            </a:r>
            <a:r>
              <a:rPr lang="fr-FR" sz="2400" dirty="0" smtClean="0"/>
              <a:t>modèles simples sur évolution de variables globales</a:t>
            </a:r>
          </a:p>
          <a:p>
            <a:r>
              <a:rPr lang="fr-FR" sz="2400" dirty="0"/>
              <a:t>	</a:t>
            </a:r>
            <a:r>
              <a:rPr lang="fr-FR" sz="2400" dirty="0" smtClean="0"/>
              <a:t>(extension de la physique statistique)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611560" y="5517232"/>
            <a:ext cx="8214878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67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000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Fil rouge pour une simulation des systèmes</a:t>
            </a:r>
            <a:endParaRPr lang="fr-FR" sz="30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99592" y="1700808"/>
            <a:ext cx="8008924" cy="3416320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ZapfDingbats"/>
              </a:rPr>
              <a:t> </a:t>
            </a:r>
            <a:r>
              <a:rPr lang="fr-FR" dirty="0" smtClean="0"/>
              <a:t>Système	Graphe		Nœuds		Entités</a:t>
            </a:r>
          </a:p>
          <a:p>
            <a:r>
              <a:rPr lang="fr-FR" dirty="0"/>
              <a:t>	</a:t>
            </a:r>
            <a:r>
              <a:rPr lang="fr-FR" dirty="0" smtClean="0"/>
              <a:t>			Liens		Interactions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/>
              <a:t>	</a:t>
            </a:r>
            <a:r>
              <a:rPr lang="fr-FR" dirty="0" smtClean="0"/>
              <a:t>	Exemples		réseau trophique</a:t>
            </a:r>
          </a:p>
          <a:p>
            <a:r>
              <a:rPr lang="fr-FR" dirty="0"/>
              <a:t>	</a:t>
            </a:r>
            <a:r>
              <a:rPr lang="fr-FR" dirty="0" smtClean="0"/>
              <a:t>			système de villes</a:t>
            </a:r>
          </a:p>
          <a:p>
            <a:r>
              <a:rPr lang="fr-FR" dirty="0"/>
              <a:t>	</a:t>
            </a:r>
            <a:r>
              <a:rPr lang="fr-FR" dirty="0" smtClean="0"/>
              <a:t>			…</a:t>
            </a:r>
          </a:p>
          <a:p>
            <a:endParaRPr lang="fr-FR" dirty="0"/>
          </a:p>
          <a:p>
            <a:r>
              <a:rPr lang="fr-FR" dirty="0" smtClean="0">
                <a:sym typeface="ZapfDingbats"/>
              </a:rPr>
              <a:t> </a:t>
            </a:r>
          </a:p>
          <a:p>
            <a:r>
              <a:rPr lang="fr-FR" dirty="0" smtClean="0">
                <a:sym typeface="ZapfDingbats"/>
              </a:rPr>
              <a:t> </a:t>
            </a:r>
            <a:r>
              <a:rPr lang="fr-FR" dirty="0" smtClean="0"/>
              <a:t>Spécificité au niveau des nœuds, des entités, voire des liens	</a:t>
            </a: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Diversité</a:t>
            </a:r>
          </a:p>
          <a:p>
            <a:endParaRPr lang="fr-FR" dirty="0"/>
          </a:p>
          <a:p>
            <a:r>
              <a:rPr lang="fr-FR" dirty="0" smtClean="0">
                <a:sym typeface="ZapfDingbats"/>
              </a:rPr>
              <a:t> </a:t>
            </a:r>
            <a:r>
              <a:rPr lang="fr-FR" dirty="0" smtClean="0"/>
              <a:t>Comportements plus réguliers au niveau macroscopique		</a:t>
            </a: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Modélisation</a:t>
            </a:r>
            <a:endParaRPr lang="fr-FR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88" y="2060848"/>
            <a:ext cx="1194048" cy="179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28503" y="5445224"/>
            <a:ext cx="7443897" cy="1200329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2">
                    <a:lumMod val="50000"/>
                  </a:schemeClr>
                </a:solidFill>
              </a:rPr>
              <a:t>Simulations intensives </a:t>
            </a:r>
            <a:r>
              <a:rPr lang="fr-FR" sz="2400" dirty="0" smtClean="0"/>
              <a:t>pour la communication </a:t>
            </a:r>
          </a:p>
          <a:p>
            <a:pPr algn="ctr"/>
            <a:r>
              <a:rPr lang="fr-FR" sz="2400" dirty="0" smtClean="0"/>
              <a:t>entre le niveau microscopique et le niveau macroscopique</a:t>
            </a:r>
          </a:p>
          <a:p>
            <a:pPr algn="ctr"/>
            <a:r>
              <a:rPr lang="fr-FR" sz="2400" b="1" dirty="0">
                <a:solidFill>
                  <a:schemeClr val="accent2">
                    <a:lumMod val="50000"/>
                  </a:schemeClr>
                </a:solidFill>
              </a:rPr>
              <a:t>e</a:t>
            </a:r>
            <a:r>
              <a:rPr lang="fr-FR" sz="2400" b="1" dirty="0" smtClean="0">
                <a:solidFill>
                  <a:schemeClr val="accent2">
                    <a:lumMod val="50000"/>
                  </a:schemeClr>
                </a:solidFill>
              </a:rPr>
              <a:t>ntre diversité et modélisation</a:t>
            </a:r>
            <a:endParaRPr lang="fr-FR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73054"/>
            <a:ext cx="783469" cy="1156146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97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5122912" cy="1143000"/>
          </a:xfrm>
        </p:spPr>
        <p:txBody>
          <a:bodyPr/>
          <a:lstStyle/>
          <a:p>
            <a:r>
              <a:rPr lang="fr-FR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Sachant que  …</a:t>
            </a:r>
            <a:endParaRPr lang="fr-FR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9512" y="1412776"/>
            <a:ext cx="5129289" cy="4093428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000" dirty="0" smtClean="0"/>
              <a:t>Dans un système dynamique …</a:t>
            </a:r>
          </a:p>
          <a:p>
            <a:endParaRPr lang="fr-FR" sz="2000" dirty="0"/>
          </a:p>
          <a:p>
            <a:r>
              <a:rPr lang="fr-FR" sz="2000" dirty="0" smtClean="0"/>
              <a:t>	les règles d’évolution sont immuables</a:t>
            </a:r>
          </a:p>
          <a:p>
            <a:r>
              <a:rPr lang="fr-FR" sz="2000" dirty="0"/>
              <a:t>	</a:t>
            </a:r>
            <a:r>
              <a:rPr lang="fr-FR" sz="2000" dirty="0" smtClean="0"/>
              <a:t>(ici et maintenant)</a:t>
            </a:r>
          </a:p>
          <a:p>
            <a:endParaRPr lang="fr-FR" sz="2000" dirty="0"/>
          </a:p>
          <a:p>
            <a:r>
              <a:rPr lang="fr-FR" sz="2000" dirty="0" smtClean="0"/>
              <a:t>Or, </a:t>
            </a:r>
            <a:r>
              <a:rPr lang="fr-FR" sz="2000" dirty="0" smtClean="0"/>
              <a:t>un</a:t>
            </a:r>
            <a:r>
              <a:rPr lang="fr-FR" sz="2000" dirty="0" smtClean="0"/>
              <a:t> </a:t>
            </a:r>
            <a:r>
              <a:rPr lang="fr-FR" sz="2000" dirty="0" smtClean="0"/>
              <a:t>système réel est</a:t>
            </a:r>
          </a:p>
          <a:p>
            <a:r>
              <a:rPr lang="fr-FR" sz="2000" dirty="0"/>
              <a:t>	</a:t>
            </a:r>
            <a:r>
              <a:rPr lang="fr-FR" sz="2000" dirty="0" smtClean="0"/>
              <a:t>un système ouvert	(ailleurs)</a:t>
            </a:r>
          </a:p>
          <a:p>
            <a:r>
              <a:rPr lang="fr-FR" sz="2000" dirty="0"/>
              <a:t>	</a:t>
            </a:r>
            <a:r>
              <a:rPr lang="fr-FR" sz="2000" dirty="0" smtClean="0"/>
              <a:t>avec héritages … 		(avant)</a:t>
            </a:r>
          </a:p>
          <a:p>
            <a:endParaRPr lang="fr-FR" sz="2000" dirty="0" smtClean="0"/>
          </a:p>
          <a:p>
            <a:endParaRPr lang="fr-FR" sz="2000" dirty="0" smtClean="0"/>
          </a:p>
          <a:p>
            <a:r>
              <a:rPr lang="fr-FR" sz="2000" dirty="0" smtClean="0"/>
              <a:t>Systèmes 	diversifiés</a:t>
            </a:r>
            <a:endParaRPr lang="fr-FR" sz="2000" dirty="0"/>
          </a:p>
          <a:p>
            <a:r>
              <a:rPr lang="fr-FR" sz="2000" dirty="0" smtClean="0"/>
              <a:t>	</a:t>
            </a:r>
            <a:r>
              <a:rPr lang="fr-FR" sz="2000" dirty="0"/>
              <a:t>	</a:t>
            </a:r>
            <a:r>
              <a:rPr lang="fr-FR" sz="2000" dirty="0" smtClean="0"/>
              <a:t>règles </a:t>
            </a:r>
            <a:r>
              <a:rPr lang="fr-FR" sz="2000" dirty="0"/>
              <a:t>évoluant dans le temps</a:t>
            </a:r>
          </a:p>
          <a:p>
            <a:r>
              <a:rPr lang="fr-FR" sz="2000" dirty="0" smtClean="0"/>
              <a:t>		prise en compte de l’histoire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12776"/>
            <a:ext cx="3384376" cy="3813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51520" y="5805264"/>
            <a:ext cx="8859220" cy="646331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Dans nos voies TGV et autoroutes, il y a un héritage des voies tracées sous l’Ancien Régime …</a:t>
            </a:r>
          </a:p>
          <a:p>
            <a:pPr algn="ctr"/>
            <a:r>
              <a:rPr lang="fr-FR" dirty="0" smtClean="0"/>
              <a:t>Les systèmes sont une construction de l’histoire …</a:t>
            </a:r>
            <a:endParaRPr lang="fr-FR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0701"/>
            <a:ext cx="334327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Connecteur droit 6"/>
          <p:cNvCxnSpPr/>
          <p:nvPr/>
        </p:nvCxnSpPr>
        <p:spPr>
          <a:xfrm>
            <a:off x="179512" y="4293096"/>
            <a:ext cx="5129289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9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rgbClr val="C00000"/>
                </a:solidFill>
                <a:latin typeface="Comic Sans MS" pitchFamily="66" charset="0"/>
              </a:rPr>
              <a:t>Remerciements</a:t>
            </a:r>
            <a:endParaRPr lang="fr-FR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9512" y="2060848"/>
            <a:ext cx="4451347" cy="424731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Ph. </a:t>
            </a:r>
            <a:r>
              <a:rPr lang="fr-FR" dirty="0" err="1" smtClean="0"/>
              <a:t>Chaumeil</a:t>
            </a:r>
            <a:r>
              <a:rPr lang="fr-FR" dirty="0" smtClean="0"/>
              <a:t>, J.-M. </a:t>
            </a:r>
            <a:r>
              <a:rPr lang="fr-FR" dirty="0" err="1" smtClean="0"/>
              <a:t>Frigerio</a:t>
            </a:r>
            <a:r>
              <a:rPr lang="fr-FR" dirty="0" smtClean="0"/>
              <a:t>, H. Caron, R. Petit</a:t>
            </a:r>
          </a:p>
          <a:p>
            <a:endParaRPr lang="fr-FR" dirty="0" smtClean="0"/>
          </a:p>
          <a:p>
            <a:r>
              <a:rPr lang="fr-FR" dirty="0" smtClean="0"/>
              <a:t>F. Hubert, A. </a:t>
            </a:r>
            <a:r>
              <a:rPr lang="fr-FR" dirty="0" err="1" smtClean="0"/>
              <a:t>Kremer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J.-F. </a:t>
            </a:r>
            <a:r>
              <a:rPr lang="fr-FR" dirty="0" err="1" smtClean="0"/>
              <a:t>Molino</a:t>
            </a:r>
            <a:r>
              <a:rPr lang="fr-FR" dirty="0" smtClean="0"/>
              <a:t>  , D. Sabatier</a:t>
            </a:r>
          </a:p>
          <a:p>
            <a:endParaRPr lang="fr-FR" dirty="0" smtClean="0"/>
          </a:p>
          <a:p>
            <a:r>
              <a:rPr lang="fr-FR" dirty="0" smtClean="0"/>
              <a:t>S</a:t>
            </a:r>
            <a:r>
              <a:rPr lang="fr-FR" dirty="0"/>
              <a:t>.</a:t>
            </a:r>
            <a:r>
              <a:rPr lang="fr-FR" dirty="0" smtClean="0"/>
              <a:t> Gonzales, M.-F. </a:t>
            </a:r>
            <a:r>
              <a:rPr lang="fr-FR" dirty="0" err="1" smtClean="0"/>
              <a:t>Prevost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L. </a:t>
            </a:r>
            <a:r>
              <a:rPr lang="fr-FR" dirty="0" err="1" smtClean="0"/>
              <a:t>Kermarrec</a:t>
            </a:r>
            <a:r>
              <a:rPr lang="fr-FR" dirty="0" smtClean="0"/>
              <a:t>, F. </a:t>
            </a:r>
            <a:r>
              <a:rPr lang="fr-FR" dirty="0" err="1" smtClean="0"/>
              <a:t>Rimet</a:t>
            </a:r>
            <a:r>
              <a:rPr lang="fr-FR" dirty="0" smtClean="0"/>
              <a:t>, A. Bouchez</a:t>
            </a:r>
          </a:p>
          <a:p>
            <a:endParaRPr lang="fr-FR" dirty="0"/>
          </a:p>
          <a:p>
            <a:r>
              <a:rPr lang="fr-FR" dirty="0" smtClean="0"/>
              <a:t>S. </a:t>
            </a:r>
            <a:r>
              <a:rPr lang="fr-FR" dirty="0" err="1" smtClean="0"/>
              <a:t>Schbath</a:t>
            </a:r>
            <a:r>
              <a:rPr lang="fr-FR" dirty="0" smtClean="0"/>
              <a:t>, J.-F. </a:t>
            </a:r>
            <a:r>
              <a:rPr lang="fr-FR" dirty="0" err="1" smtClean="0"/>
              <a:t>Gibrat</a:t>
            </a:r>
            <a:r>
              <a:rPr lang="fr-FR" dirty="0" smtClean="0"/>
              <a:t>, S. Robin, J.-F. </a:t>
            </a:r>
            <a:r>
              <a:rPr lang="fr-FR" dirty="0" err="1" smtClean="0"/>
              <a:t>Daudin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V. Breton, P. Gay</a:t>
            </a:r>
          </a:p>
          <a:p>
            <a:endParaRPr lang="fr-FR" dirty="0"/>
          </a:p>
          <a:p>
            <a:r>
              <a:rPr lang="fr-FR" dirty="0" smtClean="0"/>
              <a:t>A. </a:t>
            </a:r>
            <a:r>
              <a:rPr lang="fr-FR" dirty="0" err="1" smtClean="0"/>
              <a:t>Bretagnolle</a:t>
            </a:r>
            <a:r>
              <a:rPr lang="fr-FR" dirty="0" smtClean="0"/>
              <a:t>, L. </a:t>
            </a:r>
            <a:r>
              <a:rPr lang="fr-FR" dirty="0" smtClean="0"/>
              <a:t>Sanders, D. </a:t>
            </a:r>
            <a:r>
              <a:rPr lang="fr-FR" dirty="0" err="1" smtClean="0"/>
              <a:t>Pumain</a:t>
            </a:r>
            <a:endParaRPr lang="fr-FR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124744"/>
            <a:ext cx="2374900" cy="22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ctum1-23"/>
          <p:cNvPicPr>
            <a:picLocks noChangeAspect="1" noChangeArrowheads="1"/>
          </p:cNvPicPr>
          <p:nvPr/>
        </p:nvPicPr>
        <p:blipFill>
          <a:blip r:embed="rId4" cstate="print"/>
          <a:srcRect l="29039" t="8430" r="38103" b="12866"/>
          <a:stretch>
            <a:fillRect/>
          </a:stretch>
        </p:blipFill>
        <p:spPr bwMode="auto">
          <a:xfrm>
            <a:off x="7164288" y="3717032"/>
            <a:ext cx="1640172" cy="294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496" y="485800"/>
            <a:ext cx="6563072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Un enjeu actuel sur</a:t>
            </a:r>
            <a:b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diversité et patterns</a:t>
            </a:r>
            <a:endParaRPr lang="fr-FR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-36512" y="2564904"/>
            <a:ext cx="9180512" cy="3046988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dirty="0" smtClean="0"/>
              <a:t>Associer 	écologie		patterns fruits des interactions </a:t>
            </a:r>
          </a:p>
          <a:p>
            <a:r>
              <a:rPr lang="fr-FR" sz="2400" dirty="0"/>
              <a:t>	</a:t>
            </a:r>
            <a:r>
              <a:rPr lang="fr-FR" sz="2400" dirty="0" smtClean="0"/>
              <a:t>				ici et maintenant</a:t>
            </a:r>
          </a:p>
          <a:p>
            <a:endParaRPr lang="fr-FR" sz="2400" dirty="0"/>
          </a:p>
          <a:p>
            <a:endParaRPr lang="fr-FR" sz="2400" dirty="0" smtClean="0"/>
          </a:p>
          <a:p>
            <a:endParaRPr lang="fr-FR" sz="2400" dirty="0" smtClean="0"/>
          </a:p>
          <a:p>
            <a:endParaRPr lang="fr-FR" sz="2400" dirty="0"/>
          </a:p>
          <a:p>
            <a:r>
              <a:rPr lang="fr-FR" sz="2400" dirty="0" smtClean="0"/>
              <a:t>		évolution		patterns fruits de l’histoire</a:t>
            </a:r>
          </a:p>
          <a:p>
            <a:r>
              <a:rPr lang="fr-FR" sz="2400" dirty="0"/>
              <a:t>	</a:t>
            </a:r>
            <a:r>
              <a:rPr lang="fr-FR" sz="2400" dirty="0" smtClean="0"/>
              <a:t>				</a:t>
            </a:r>
            <a:r>
              <a:rPr lang="fr-FR" sz="2400" dirty="0" smtClean="0"/>
              <a:t>coévolution</a:t>
            </a:r>
            <a:endParaRPr lang="fr-FR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65104"/>
            <a:ext cx="1584176" cy="236570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154" y="116632"/>
            <a:ext cx="2419350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463" y="2996952"/>
            <a:ext cx="2105025" cy="1509713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157192"/>
            <a:ext cx="2610023" cy="1636362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715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39" y="4293096"/>
            <a:ext cx="2644923" cy="1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Quelques points 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(non) abordés</a:t>
            </a:r>
            <a:endParaRPr lang="fr-FR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434714" y="2204864"/>
            <a:ext cx="5004832" cy="369331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Inventaires : du naturaliste au moléculaire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	Diversité génétique et interspécifique</a:t>
            </a:r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	Assemblages locaux : communautés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	Patterns macroscopiques : </a:t>
            </a:r>
            <a:r>
              <a:rPr lang="fr-FR" dirty="0" err="1" smtClean="0"/>
              <a:t>macroécologie</a:t>
            </a:r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Echelles et niveaux d’organisation …</a:t>
            </a:r>
            <a:endParaRPr lang="fr-FR" dirty="0"/>
          </a:p>
        </p:txBody>
      </p:sp>
      <p:sp>
        <p:nvSpPr>
          <p:cNvPr id="4" name="Accolade ouvrante 3"/>
          <p:cNvSpPr/>
          <p:nvPr/>
        </p:nvSpPr>
        <p:spPr>
          <a:xfrm>
            <a:off x="2843808" y="3140968"/>
            <a:ext cx="576064" cy="1872208"/>
          </a:xfrm>
          <a:prstGeom prst="lef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droite 4"/>
          <p:cNvSpPr/>
          <p:nvPr/>
        </p:nvSpPr>
        <p:spPr>
          <a:xfrm flipH="1">
            <a:off x="6660232" y="2276872"/>
            <a:ext cx="720080" cy="24231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434722" y="3645024"/>
            <a:ext cx="4090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 smtClean="0">
                <a:latin typeface="Symbol" pitchFamily="18" charset="2"/>
              </a:rPr>
              <a:t>e</a:t>
            </a:r>
            <a:endParaRPr lang="fr-FR" sz="4000" dirty="0">
              <a:latin typeface="Symbol" pitchFamily="18" charset="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852936"/>
            <a:ext cx="793812" cy="79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852936"/>
            <a:ext cx="55101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66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Un détour …</a:t>
            </a:r>
            <a:endParaRPr lang="fr-FR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9512" y="1124744"/>
            <a:ext cx="8202951" cy="507831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Notion « commune » de diversité : est à l’opposé de la notion de modèle, </a:t>
            </a:r>
          </a:p>
          <a:p>
            <a:r>
              <a:rPr lang="fr-FR" dirty="0" smtClean="0"/>
              <a:t>au sens de simplification, universalité, et compaction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Par définition, </a:t>
            </a:r>
          </a:p>
          <a:p>
            <a:r>
              <a:rPr lang="fr-FR" dirty="0"/>
              <a:t>	</a:t>
            </a:r>
            <a:r>
              <a:rPr lang="fr-FR" dirty="0" smtClean="0"/>
              <a:t>la diversité est l’étude des différences</a:t>
            </a:r>
          </a:p>
          <a:p>
            <a:r>
              <a:rPr lang="fr-FR" dirty="0"/>
              <a:t>	</a:t>
            </a:r>
            <a:r>
              <a:rPr lang="fr-FR" dirty="0" smtClean="0"/>
              <a:t>et un modèle de ce qui rassemble</a:t>
            </a:r>
          </a:p>
          <a:p>
            <a:endParaRPr lang="fr-FR" dirty="0" smtClean="0"/>
          </a:p>
          <a:p>
            <a:r>
              <a:rPr lang="fr-FR" dirty="0" smtClean="0"/>
              <a:t>Peut être abordée par la notion de complexité algorithmique de Kolmogorov-</a:t>
            </a:r>
            <a:r>
              <a:rPr lang="fr-FR" dirty="0" err="1" smtClean="0"/>
              <a:t>Chaitin</a:t>
            </a:r>
            <a:r>
              <a:rPr lang="fr-FR" dirty="0" smtClean="0"/>
              <a:t> :</a:t>
            </a:r>
          </a:p>
          <a:p>
            <a:endParaRPr lang="fr-FR" dirty="0"/>
          </a:p>
          <a:p>
            <a:r>
              <a:rPr lang="fr-FR" dirty="0" smtClean="0"/>
              <a:t>	Un inventaire étant réalisé, sa diversité est la complexité </a:t>
            </a:r>
          </a:p>
          <a:p>
            <a:r>
              <a:rPr lang="fr-FR" dirty="0"/>
              <a:t>	</a:t>
            </a:r>
            <a:r>
              <a:rPr lang="fr-FR" dirty="0" smtClean="0"/>
              <a:t>algorithmique du jeu de données, entre la simplicité des </a:t>
            </a:r>
          </a:p>
          <a:p>
            <a:r>
              <a:rPr lang="fr-FR" dirty="0"/>
              <a:t>	</a:t>
            </a:r>
            <a:r>
              <a:rPr lang="fr-FR" dirty="0" smtClean="0"/>
              <a:t>modèles compacts pour générer les données, et l’aléatoire</a:t>
            </a:r>
          </a:p>
          <a:p>
            <a:endParaRPr lang="fr-FR" dirty="0"/>
          </a:p>
          <a:p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  <a:t>La diversité = ce qui échappe aux modèles …</a:t>
            </a:r>
          </a:p>
          <a:p>
            <a:endParaRPr lang="fr-FR" dirty="0"/>
          </a:p>
          <a:p>
            <a:r>
              <a:rPr lang="fr-FR" dirty="0" smtClean="0"/>
              <a:t>Donc … un défi de calcul  … (la complexité ne peut se calculer : </a:t>
            </a:r>
          </a:p>
          <a:p>
            <a:r>
              <a:rPr lang="fr-FR" dirty="0" smtClean="0"/>
              <a:t>elle s’approche par une approche de Sherlock Holmes)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055" y="4221088"/>
            <a:ext cx="187642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79512" y="6228020"/>
            <a:ext cx="645009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400" dirty="0" smtClean="0"/>
              <a:t>Le calcul comme exploration, non comme solution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03999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2060" y="1833711"/>
            <a:ext cx="62103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916832"/>
            <a:ext cx="14097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Diversité des espèces</a:t>
            </a:r>
            <a:endParaRPr lang="fr-FR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Pour les plantes … herbiers</a:t>
            </a:r>
            <a:endParaRPr lang="fr-FR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688" y="1700808"/>
            <a:ext cx="2245791" cy="1684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689" y="3403752"/>
            <a:ext cx="2245791" cy="14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72816"/>
            <a:ext cx="1512168" cy="224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81686"/>
            <a:ext cx="36004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4095750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138741"/>
            <a:ext cx="2424860" cy="2746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87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940643"/>
            <a:ext cx="7505700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6143636" y="4718874"/>
            <a:ext cx="2071702" cy="107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660232" y="1772816"/>
            <a:ext cx="1656184" cy="78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5580112" y="5661248"/>
            <a:ext cx="2592288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6660232" y="2492896"/>
            <a:ext cx="1656184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logo_reflet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9375" y="1052736"/>
            <a:ext cx="134302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5578" y="5467973"/>
            <a:ext cx="2004814" cy="1129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lèche vers le bas 13"/>
          <p:cNvSpPr/>
          <p:nvPr/>
        </p:nvSpPr>
        <p:spPr>
          <a:xfrm>
            <a:off x="6444208" y="4221088"/>
            <a:ext cx="288032" cy="1080120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Etablir un dictionnaire …</a:t>
            </a:r>
            <a:endParaRPr lang="fr-FR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8137</TotalTime>
  <Words>619</Words>
  <Application>Microsoft Office PowerPoint</Application>
  <PresentationFormat>Affichage à l'écran (4:3)</PresentationFormat>
  <Paragraphs>306</Paragraphs>
  <Slides>34</Slides>
  <Notes>13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6" baseType="lpstr">
      <vt:lpstr>Thème Office</vt:lpstr>
      <vt:lpstr>Image bitmap</vt:lpstr>
      <vt:lpstr>Diversité in vivo,  Multi-coeurs in silico </vt:lpstr>
      <vt:lpstr>Questions</vt:lpstr>
      <vt:lpstr>Trois grands courants  de l’écologie</vt:lpstr>
      <vt:lpstr>Un enjeu actuel sur diversité et patterns</vt:lpstr>
      <vt:lpstr>Quelques points (non) abordés</vt:lpstr>
      <vt:lpstr>Un détour …</vt:lpstr>
      <vt:lpstr>Diversité des espèces</vt:lpstr>
      <vt:lpstr>Pour les plantes … herbiers</vt:lpstr>
      <vt:lpstr>Etablir un dictionnaire …</vt:lpstr>
      <vt:lpstr>Présentation PowerPoint</vt:lpstr>
      <vt:lpstr>Que faire ?</vt:lpstr>
      <vt:lpstr>Des mathématiques discrètes</vt:lpstr>
      <vt:lpstr>Taxonomy on Edit distance</vt:lpstr>
      <vt:lpstr>Taxonomy on Edit distance</vt:lpstr>
      <vt:lpstr>Distances évolutives : ultramétriques</vt:lpstr>
      <vt:lpstr>Présentation PowerPoint</vt:lpstr>
      <vt:lpstr>Jeu de données </vt:lpstr>
      <vt:lpstr>Question</vt:lpstr>
      <vt:lpstr>Présentation PowerPoint</vt:lpstr>
      <vt:lpstr>Chrysobalanaceae</vt:lpstr>
      <vt:lpstr>Présentation PowerPoint</vt:lpstr>
      <vt:lpstr>Quelques algorithmes …</vt:lpstr>
      <vt:lpstr>Présentation PowerPoint</vt:lpstr>
      <vt:lpstr>Une question</vt:lpstr>
      <vt:lpstr>Une méthode</vt:lpstr>
      <vt:lpstr>La force brute …</vt:lpstr>
      <vt:lpstr>Présentation PowerPoint</vt:lpstr>
      <vt:lpstr>Présentation PowerPoint</vt:lpstr>
      <vt:lpstr>Une communauté comme système </vt:lpstr>
      <vt:lpstr>à fonctionnement massivement parallèle</vt:lpstr>
      <vt:lpstr>Computational Ecology</vt:lpstr>
      <vt:lpstr>Fil rouge pour une simulation des systèmes</vt:lpstr>
      <vt:lpstr>Sachant que  …</vt:lpstr>
      <vt:lpstr>Remerciements</vt:lpstr>
    </vt:vector>
  </TitlesOfParts>
  <Company>INRA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LSCE</dc:title>
  <dc:creator>Alain</dc:creator>
  <cp:lastModifiedBy>Alain</cp:lastModifiedBy>
  <cp:revision>466</cp:revision>
  <dcterms:created xsi:type="dcterms:W3CDTF">2010-05-13T08:49:08Z</dcterms:created>
  <dcterms:modified xsi:type="dcterms:W3CDTF">2012-09-25T10:17:23Z</dcterms:modified>
</cp:coreProperties>
</file>